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9" r:id="rId4"/>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staff_slidedeck_al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65930a9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65930a9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https://jmertic.github.io/committee-gallery/academy-software-foundation-tac</a:t>
            </a:r>
            <a:r>
              <a:rPr lang="en"/>
              <a:t> </a:t>
            </a:r>
            <a:endParaRPr/>
          </a:p>
        </p:txBody>
      </p:sp>
      <p:sp>
        <p:nvSpPr>
          <p:cNvPr id="628" name="Google Shape;628;g2b865930a99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bf50b1865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bf50b1865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41a776a3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41a776a3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41a776a3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41a776a3e_0_7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rgbClr val="2200CC"/>
                </a:solidFill>
                <a:hlinkClick r:id="rId2">
                  <a:extLst>
                    <a:ext uri="{A12FA001-AC4F-418D-AE19-62706E023703}">
                      <ahyp:hlinkClr val="tx"/>
                    </a:ext>
                  </a:extLst>
                </a:hlinkClick>
              </a:rPr>
              <a:t>https://jmertic.github.io/committee-gallery/academy-software-foundation-staff_slidedeck_all</a:t>
            </a:r>
            <a:r>
              <a:rPr lang="en">
                <a:solidFill>
                  <a:schemeClr val="dk1"/>
                </a:solidFill>
              </a:rPr>
              <a:t>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bf50b1865_1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bf50b1865_1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75398be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75398be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41a776a3e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296" name="Google Shape;296;g2641a776a3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2383caf5b_0_245: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42383caf5b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davidmorin@davidmorin.com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92446c84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92446c8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Source: </a:t>
            </a:r>
            <a:r>
              <a:rPr lang="en"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bf50b1865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bf50b1865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2383caf5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42383caf5b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57dec7cf7_0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3657dec7cf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657dec7cf7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3657dec7cf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jp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7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7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8" name="Google Shape;8;p2"/>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9" name="Google Shape;9;p2"/>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8" name="Google Shape;48;p11"/>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49" name="Google Shape;49;p11"/>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A black and white text&#10;&#10;Description automatically generated" id="51" name="Google Shape;51;p1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 name="Google Shape;52;p1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descr="A black and white text&#10;&#10;Description automatically generated" id="55" name="Google Shape;55;p1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6" name="Google Shape;56;p1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descr="A black and white text&#10;&#10;Description automatically generated" id="59" name="Google Shape;59;p1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60" name="Google Shape;60;p1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A black and white text&#10;&#10;Description automatically generated" id="63" name="Google Shape;63;p1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4" name="Google Shape;64;p1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A black and white text&#10;&#10;Description automatically generated" id="67" name="Google Shape;67;p1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68" name="Google Shape;68;p1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73" name="Google Shape;73;p19"/>
          <p:cNvSpPr/>
          <p:nvPr>
            <p:ph idx="2" type="pic"/>
          </p:nvPr>
        </p:nvSpPr>
        <p:spPr>
          <a:xfrm>
            <a:off x="1141256" y="2728538"/>
            <a:ext cx="1584300" cy="1584300"/>
          </a:xfrm>
          <a:prstGeom prst="rect">
            <a:avLst/>
          </a:prstGeom>
          <a:noFill/>
          <a:ln>
            <a:noFill/>
          </a:ln>
        </p:spPr>
      </p:sp>
      <p:sp>
        <p:nvSpPr>
          <p:cNvPr id="74" name="Google Shape;74;p19"/>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75" name="Google Shape;75;p19"/>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78" name="Google Shape;78;p20"/>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79" name="Google Shape;79;p2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2" name="Google Shape;12;p3"/>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3" name="Google Shape;13;p3"/>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4" name="Google Shape;14;p3"/>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5" name="Google Shape;15;p3"/>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82" name="Google Shape;82;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2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84" name="Google Shape;84;p2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85" name="Shape 85"/>
        <p:cNvGrpSpPr/>
        <p:nvPr/>
      </p:nvGrpSpPr>
      <p:grpSpPr>
        <a:xfrm>
          <a:off x="0" y="0"/>
          <a:ext cx="0" cy="0"/>
          <a:chOff x="0" y="0"/>
          <a:chExt cx="0" cy="0"/>
        </a:xfrm>
      </p:grpSpPr>
      <p:sp>
        <p:nvSpPr>
          <p:cNvPr id="86" name="Google Shape;86;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88" name="Shape 88"/>
        <p:cNvGrpSpPr/>
        <p:nvPr/>
      </p:nvGrpSpPr>
      <p:grpSpPr>
        <a:xfrm>
          <a:off x="0" y="0"/>
          <a:ext cx="0" cy="0"/>
          <a:chOff x="0" y="0"/>
          <a:chExt cx="0" cy="0"/>
        </a:xfrm>
      </p:grpSpPr>
      <p:sp>
        <p:nvSpPr>
          <p:cNvPr id="89" name="Google Shape;89;p24"/>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90" name="Google Shape;90;p24"/>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91" name="Google Shape;91;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93" name="Google Shape;93;p24"/>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94" name="Google Shape;94;p2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97" name="Google Shape;97;p25"/>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5"/>
          <p:cNvSpPr txBox="1"/>
          <p:nvPr>
            <p:ph idx="1" type="subTitle"/>
          </p:nvPr>
        </p:nvSpPr>
        <p:spPr>
          <a:xfrm>
            <a:off x="628625" y="2571775"/>
            <a:ext cx="7886400" cy="1584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descr="A black and white text&#10;&#10;Description automatically generated" id="102" name="Google Shape;102;p2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03" name="Google Shape;103;p2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A black and white text&#10;&#10;Description automatically generated" id="107" name="Google Shape;107;p28"/>
          <p:cNvPicPr preferRelativeResize="0"/>
          <p:nvPr/>
        </p:nvPicPr>
        <p:blipFill rotWithShape="1">
          <a:blip r:embed="rId3">
            <a:alphaModFix/>
          </a:blip>
          <a:srcRect b="0" l="56900" r="0" t="0"/>
          <a:stretch/>
        </p:blipFill>
        <p:spPr>
          <a:xfrm>
            <a:off x="8389634" y="78623"/>
            <a:ext cx="612780" cy="689837"/>
          </a:xfrm>
          <a:prstGeom prst="rect">
            <a:avLst/>
          </a:prstGeom>
          <a:noFill/>
          <a:ln>
            <a:noFill/>
          </a:ln>
        </p:spPr>
      </p:pic>
      <p:sp>
        <p:nvSpPr>
          <p:cNvPr id="108" name="Google Shape;108;p28"/>
          <p:cNvSpPr txBox="1"/>
          <p:nvPr/>
        </p:nvSpPr>
        <p:spPr>
          <a:xfrm>
            <a:off x="111956" y="4855069"/>
            <a:ext cx="3456300" cy="17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2"/>
                </a:solidFill>
                <a:latin typeface="Arial"/>
                <a:ea typeface="Arial"/>
                <a:cs typeface="Arial"/>
                <a:sym typeface="Arial"/>
              </a:rPr>
              <a:t>Academy Software Foundation Governing Board CONFIDENTIAL</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30"/>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112" name="Google Shape;112;p30"/>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3" name="Google Shape;113;p30"/>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1"/>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6" name="Google Shape;116;p31"/>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117" name="Google Shape;117;p31"/>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118" name="Google Shape;118;p31"/>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119" name="Google Shape;119;p31"/>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p4"/>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9" name="Google Shape;19;p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0" name="Google Shape;20;p4"/>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22" name="Google Shape;122;p3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23" name="Google Shape;123;p3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32"/>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3"/>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127" name="Google Shape;127;p33"/>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28" name="Google Shape;128;p33"/>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34"/>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3" name="Google Shape;133;p34"/>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4" name="Google Shape;134;p34"/>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137" name="Google Shape;137;p3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138" name="Google Shape;138;p3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3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7"/>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3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52" name="Google Shape;152;p39"/>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153" name="Google Shape;153;p39"/>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descr="A black and white text&#10;&#10;Description automatically generated" id="155" name="Google Shape;155;p40"/>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56" name="Google Shape;156;p4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4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descr="A black and white text&#10;&#10;Description automatically generated" id="159" name="Google Shape;159;p4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0" name="Google Shape;160;p4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4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3" name="Google Shape;23;p5"/>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4" name="Google Shape;24;p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A black and white text&#10;&#10;Description automatically generated" id="163" name="Google Shape;163;p4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164" name="Google Shape;164;p4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black and white text&#10;&#10;Description automatically generated" id="167" name="Google Shape;167;p4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68" name="Google Shape;168;p4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4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black and white text&#10;&#10;Description automatically generated" id="171" name="Google Shape;171;p4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172" name="Google Shape;172;p4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75"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177" name="Google Shape;177;p47"/>
          <p:cNvSpPr/>
          <p:nvPr>
            <p:ph idx="2" type="pic"/>
          </p:nvPr>
        </p:nvSpPr>
        <p:spPr>
          <a:xfrm>
            <a:off x="1141256" y="2728538"/>
            <a:ext cx="1584300" cy="1584300"/>
          </a:xfrm>
          <a:prstGeom prst="rect">
            <a:avLst/>
          </a:prstGeom>
          <a:noFill/>
          <a:ln>
            <a:noFill/>
          </a:ln>
        </p:spPr>
      </p:sp>
      <p:sp>
        <p:nvSpPr>
          <p:cNvPr id="178" name="Google Shape;178;p47"/>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179" name="Google Shape;179;p47"/>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8"/>
          <p:cNvSpPr txBox="1"/>
          <p:nvPr>
            <p:ph type="ctrTitle"/>
          </p:nvPr>
        </p:nvSpPr>
        <p:spPr>
          <a:xfrm>
            <a:off x="628650" y="727472"/>
            <a:ext cx="4400700" cy="17907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82" name="Google Shape;182;p48"/>
          <p:cNvSpPr txBox="1"/>
          <p:nvPr>
            <p:ph idx="1" type="subTitle"/>
          </p:nvPr>
        </p:nvSpPr>
        <p:spPr>
          <a:xfrm>
            <a:off x="628650" y="2587228"/>
            <a:ext cx="4400700" cy="628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800"/>
              </a:spcBef>
              <a:spcAft>
                <a:spcPts val="0"/>
              </a:spcAft>
              <a:buClr>
                <a:srgbClr val="168FDF"/>
              </a:buClr>
              <a:buSzPts val="11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1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1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1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1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1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1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1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100"/>
              <a:buNone/>
              <a:defRPr i="0" sz="1200" u="none" cap="none" strike="noStrike">
                <a:solidFill>
                  <a:schemeClr val="dk1"/>
                </a:solidFill>
              </a:defRPr>
            </a:lvl9pPr>
          </a:lstStyle>
          <a:p/>
        </p:txBody>
      </p:sp>
      <p:pic>
        <p:nvPicPr>
          <p:cNvPr id="183" name="Google Shape;183;p48"/>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84" name="Shape 184"/>
        <p:cNvGrpSpPr/>
        <p:nvPr/>
      </p:nvGrpSpPr>
      <p:grpSpPr>
        <a:xfrm>
          <a:off x="0" y="0"/>
          <a:ext cx="0" cy="0"/>
          <a:chOff x="0" y="0"/>
          <a:chExt cx="0" cy="0"/>
        </a:xfrm>
      </p:grpSpPr>
      <p:sp>
        <p:nvSpPr>
          <p:cNvPr id="185" name="Google Shape;185;p49"/>
          <p:cNvSpPr txBox="1"/>
          <p:nvPr>
            <p:ph type="title"/>
          </p:nvPr>
        </p:nvSpPr>
        <p:spPr>
          <a:xfrm>
            <a:off x="457200" y="1835944"/>
            <a:ext cx="8229600" cy="994200"/>
          </a:xfrm>
          <a:prstGeom prst="rect">
            <a:avLst/>
          </a:prstGeom>
          <a:noFill/>
          <a:ln>
            <a:noFill/>
          </a:ln>
        </p:spPr>
        <p:txBody>
          <a:bodyPr anchorCtr="0" anchor="ctr" bIns="68575" lIns="68575" spcFirstLastPara="1" rIns="68575" wrap="square" tIns="68575">
            <a:no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86" name="Google Shape;186;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49"/>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pic>
        <p:nvPicPr>
          <p:cNvPr id="188" name="Google Shape;188;p4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 name="Shape 189"/>
        <p:cNvGrpSpPr/>
        <p:nvPr/>
      </p:nvGrpSpPr>
      <p:grpSpPr>
        <a:xfrm>
          <a:off x="0" y="0"/>
          <a:ext cx="0" cy="0"/>
          <a:chOff x="0" y="0"/>
          <a:chExt cx="0" cy="0"/>
        </a:xfrm>
      </p:grpSpPr>
      <p:sp>
        <p:nvSpPr>
          <p:cNvPr id="190" name="Google Shape;190;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 name="Google Shape;28;p6"/>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9" name="Google Shape;29;p6"/>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0" name="Google Shape;30;p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92" name="Shape 192"/>
        <p:cNvGrpSpPr/>
        <p:nvPr/>
      </p:nvGrpSpPr>
      <p:grpSpPr>
        <a:xfrm>
          <a:off x="0" y="0"/>
          <a:ext cx="0" cy="0"/>
          <a:chOff x="0" y="0"/>
          <a:chExt cx="0" cy="0"/>
        </a:xfrm>
      </p:grpSpPr>
      <p:sp>
        <p:nvSpPr>
          <p:cNvPr id="193" name="Google Shape;193;p52"/>
          <p:cNvSpPr txBox="1"/>
          <p:nvPr>
            <p:ph type="title"/>
          </p:nvPr>
        </p:nvSpPr>
        <p:spPr>
          <a:xfrm>
            <a:off x="233750" y="179822"/>
            <a:ext cx="7486800" cy="6993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rgbClr val="168FDF"/>
              </a:buClr>
              <a:buSzPts val="1100"/>
              <a:buNone/>
              <a:defRPr i="0" sz="1100" u="none" cap="none" strike="noStrike">
                <a:solidFill>
                  <a:srgbClr val="168FDF"/>
                </a:solidFill>
              </a:defRPr>
            </a:lvl1pPr>
            <a:lvl2pPr indent="0" lvl="1"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2pPr>
            <a:lvl3pPr indent="0" lvl="2"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3pPr>
            <a:lvl4pPr indent="0" lvl="3"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4pPr>
            <a:lvl5pPr indent="0" lvl="4"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5pPr>
            <a:lvl6pPr indent="0" lvl="5"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6pPr>
            <a:lvl7pPr indent="0" lvl="6"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7pPr>
            <a:lvl8pPr indent="0" lvl="7"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8pPr>
            <a:lvl9pPr indent="0" lvl="8" rtl="0">
              <a:spcBef>
                <a:spcPts val="0"/>
              </a:spcBef>
              <a:spcAft>
                <a:spcPts val="0"/>
              </a:spcAft>
              <a:buClr>
                <a:srgbClr val="168FDF"/>
              </a:buClr>
              <a:buSzPts val="1100"/>
              <a:buFont typeface="Arial"/>
              <a:buNone/>
              <a:defRPr sz="1100">
                <a:solidFill>
                  <a:srgbClr val="168FDF"/>
                </a:solidFill>
                <a:latin typeface="Arial"/>
                <a:ea typeface="Arial"/>
                <a:cs typeface="Arial"/>
                <a:sym typeface="Arial"/>
              </a:defRPr>
            </a:lvl9pPr>
          </a:lstStyle>
          <a:p/>
        </p:txBody>
      </p:sp>
      <p:sp>
        <p:nvSpPr>
          <p:cNvPr id="194" name="Google Shape;194;p52"/>
          <p:cNvSpPr txBox="1"/>
          <p:nvPr>
            <p:ph idx="1" type="body"/>
          </p:nvPr>
        </p:nvSpPr>
        <p:spPr>
          <a:xfrm>
            <a:off x="233750"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95" name="Google Shape;195;p5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6" name="Google Shape;196;p52"/>
          <p:cNvCxnSpPr/>
          <p:nvPr/>
        </p:nvCxnSpPr>
        <p:spPr>
          <a:xfrm>
            <a:off x="158225" y="179819"/>
            <a:ext cx="0" cy="4766400"/>
          </a:xfrm>
          <a:prstGeom prst="straightConnector1">
            <a:avLst/>
          </a:prstGeom>
          <a:noFill/>
          <a:ln cap="flat" cmpd="sng" w="7150">
            <a:solidFill>
              <a:srgbClr val="168FDF"/>
            </a:solidFill>
            <a:prstDash val="solid"/>
            <a:miter lim="8000"/>
            <a:headEnd len="sm" w="sm" type="none"/>
            <a:tailEnd len="sm" w="sm" type="none"/>
          </a:ln>
        </p:spPr>
      </p:cxnSp>
      <p:sp>
        <p:nvSpPr>
          <p:cNvPr id="197" name="Google Shape;197;p52"/>
          <p:cNvSpPr txBox="1"/>
          <p:nvPr>
            <p:ph idx="2" type="body"/>
          </p:nvPr>
        </p:nvSpPr>
        <p:spPr>
          <a:xfrm>
            <a:off x="4676251" y="879125"/>
            <a:ext cx="4283100" cy="3980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298450" lvl="4" marL="2286000" marR="0" rtl="0" algn="l">
              <a:lnSpc>
                <a:spcPct val="100000"/>
              </a:lnSpc>
              <a:spcBef>
                <a:spcPts val="400"/>
              </a:spcBef>
              <a:spcAft>
                <a:spcPts val="0"/>
              </a:spcAft>
              <a:buClr>
                <a:srgbClr val="168FDF"/>
              </a:buClr>
              <a:buSzPts val="1100"/>
              <a:buFont typeface="Arial"/>
              <a:buChar char="○"/>
              <a:defRPr i="0" sz="110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98" name="Google Shape;198;p52"/>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54"/>
          <p:cNvPicPr preferRelativeResize="0"/>
          <p:nvPr/>
        </p:nvPicPr>
        <p:blipFill rotWithShape="1">
          <a:blip r:embed="rId3">
            <a:alphaModFix/>
          </a:blip>
          <a:srcRect b="0" l="0" r="0" t="0"/>
          <a:stretch/>
        </p:blipFill>
        <p:spPr>
          <a:xfrm>
            <a:off x="2559422" y="1497122"/>
            <a:ext cx="4025156" cy="2149256"/>
          </a:xfrm>
          <a:prstGeom prst="rect">
            <a:avLst/>
          </a:prstGeom>
          <a:noFill/>
          <a:ln>
            <a:noFill/>
          </a:ln>
        </p:spPr>
      </p:pic>
      <p:pic>
        <p:nvPicPr>
          <p:cNvPr id="202" name="Google Shape;202;p54"/>
          <p:cNvPicPr preferRelativeResize="0"/>
          <p:nvPr/>
        </p:nvPicPr>
        <p:blipFill rotWithShape="1">
          <a:blip r:embed="rId4">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3" name="Google Shape;203;p54"/>
          <p:cNvPicPr preferRelativeResize="0"/>
          <p:nvPr/>
        </p:nvPicPr>
        <p:blipFill rotWithShape="1">
          <a:blip r:embed="rId5">
            <a:alphaModFix/>
          </a:blip>
          <a:srcRect b="16096" l="58824" r="15206" t="69117"/>
          <a:stretch/>
        </p:blipFill>
        <p:spPr>
          <a:xfrm>
            <a:off x="317627" y="4666767"/>
            <a:ext cx="585599" cy="1617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55"/>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06" name="Google Shape;206;p55"/>
          <p:cNvPicPr preferRelativeResize="0"/>
          <p:nvPr/>
        </p:nvPicPr>
        <p:blipFill rotWithShape="1">
          <a:blip r:embed="rId4">
            <a:alphaModFix/>
          </a:blip>
          <a:srcRect b="16096" l="58822" r="15208" t="69117"/>
          <a:stretch/>
        </p:blipFill>
        <p:spPr>
          <a:xfrm>
            <a:off x="317627" y="4666767"/>
            <a:ext cx="585599" cy="161773"/>
          </a:xfrm>
          <a:prstGeom prst="rect">
            <a:avLst/>
          </a:prstGeom>
          <a:noFill/>
          <a:ln>
            <a:noFill/>
          </a:ln>
        </p:spPr>
      </p:pic>
      <p:pic>
        <p:nvPicPr>
          <p:cNvPr id="207" name="Google Shape;207;p55"/>
          <p:cNvPicPr preferRelativeResize="0"/>
          <p:nvPr/>
        </p:nvPicPr>
        <p:blipFill rotWithShape="1">
          <a:blip r:embed="rId5">
            <a:alphaModFix/>
          </a:blip>
          <a:srcRect b="0" l="0" r="0" t="0"/>
          <a:stretch/>
        </p:blipFill>
        <p:spPr>
          <a:xfrm>
            <a:off x="546842" y="1674386"/>
            <a:ext cx="3361163" cy="1794731"/>
          </a:xfrm>
          <a:prstGeom prst="rect">
            <a:avLst/>
          </a:prstGeom>
          <a:noFill/>
          <a:ln>
            <a:noFill/>
          </a:ln>
        </p:spPr>
      </p:pic>
      <p:sp>
        <p:nvSpPr>
          <p:cNvPr id="208" name="Google Shape;208;p55"/>
          <p:cNvSpPr txBox="1"/>
          <p:nvPr>
            <p:ph type="title"/>
          </p:nvPr>
        </p:nvSpPr>
        <p:spPr>
          <a:xfrm>
            <a:off x="4352550" y="525788"/>
            <a:ext cx="4535400" cy="2137500"/>
          </a:xfrm>
          <a:prstGeom prst="rect">
            <a:avLst/>
          </a:prstGeom>
          <a:noFill/>
          <a:ln>
            <a:noFill/>
          </a:ln>
        </p:spPr>
        <p:txBody>
          <a:bodyPr anchorCtr="0" anchor="b" bIns="68575" lIns="68575" spcFirstLastPara="1" rIns="68575" wrap="square" tIns="68575">
            <a:no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209" name="Google Shape;209;p55"/>
          <p:cNvSpPr txBox="1"/>
          <p:nvPr>
            <p:ph idx="1" type="subTitle"/>
          </p:nvPr>
        </p:nvSpPr>
        <p:spPr>
          <a:xfrm>
            <a:off x="4352550" y="2852944"/>
            <a:ext cx="4535400" cy="695100"/>
          </a:xfrm>
          <a:prstGeom prst="rect">
            <a:avLst/>
          </a:prstGeom>
          <a:noFill/>
          <a:ln>
            <a:noFill/>
          </a:ln>
        </p:spPr>
        <p:txBody>
          <a:bodyPr anchorCtr="0" anchor="t" bIns="68575" lIns="68575" spcFirstLastPara="1" rIns="68575" wrap="square" tIns="68575">
            <a:no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12" name="Google Shape;212;p56"/>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13" name="Google Shape;213;p56"/>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214" name="Google Shape;214;p56"/>
          <p:cNvPicPr preferRelativeResize="0"/>
          <p:nvPr/>
        </p:nvPicPr>
        <p:blipFill rotWithShape="1">
          <a:blip r:embed="rId4">
            <a:alphaModFix/>
          </a:blip>
          <a:srcRect b="767" l="0" r="0" t="768"/>
          <a:stretch/>
        </p:blipFill>
        <p:spPr>
          <a:xfrm>
            <a:off x="-1" y="4972051"/>
            <a:ext cx="9143772" cy="17144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7" name="Google Shape;217;p57"/>
          <p:cNvPicPr preferRelativeResize="0"/>
          <p:nvPr/>
        </p:nvPicPr>
        <p:blipFill rotWithShape="1">
          <a:blip r:embed="rId3">
            <a:alphaModFix/>
          </a:blip>
          <a:srcRect b="0" l="0" r="0" t="0"/>
          <a:stretch/>
        </p:blipFill>
        <p:spPr>
          <a:xfrm>
            <a:off x="1031" y="4972050"/>
            <a:ext cx="9141715" cy="171450"/>
          </a:xfrm>
          <a:prstGeom prst="rect">
            <a:avLst/>
          </a:prstGeom>
          <a:noFill/>
          <a:ln>
            <a:noFill/>
          </a:ln>
        </p:spPr>
      </p:pic>
      <p:pic>
        <p:nvPicPr>
          <p:cNvPr descr="A black and white text&#10;&#10;Description automatically generated" id="218" name="Google Shape;218;p5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19" name="Google Shape;219;p5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5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2" name="Google Shape;222;p58"/>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3" name="Google Shape;223;p58"/>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4" name="Google Shape;224;p5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7" name="Google Shape;227;p59"/>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228" name="Google Shape;228;p59"/>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229" name="Google Shape;229;p5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2" name="Google Shape;232;p60"/>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3" name="Google Shape;233;p6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6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6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7" name="Google Shape;237;p61"/>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38" name="Google Shape;238;p61"/>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6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1" name="Google Shape;241;p62"/>
          <p:cNvPicPr preferRelativeResize="0"/>
          <p:nvPr/>
        </p:nvPicPr>
        <p:blipFill rotWithShape="1">
          <a:blip r:embed="rId3">
            <a:alphaModFix/>
          </a:blip>
          <a:srcRect b="0" l="0" r="0" t="0"/>
          <a:stretch/>
        </p:blipFill>
        <p:spPr>
          <a:xfrm>
            <a:off x="8235356" y="4200525"/>
            <a:ext cx="822695" cy="857251"/>
          </a:xfrm>
          <a:prstGeom prst="rect">
            <a:avLst/>
          </a:prstGeom>
          <a:noFill/>
          <a:ln>
            <a:noFill/>
          </a:ln>
        </p:spPr>
      </p:pic>
      <p:sp>
        <p:nvSpPr>
          <p:cNvPr id="242" name="Google Shape;242;p6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767" l="0" r="0" t="768"/>
          <a:stretch/>
        </p:blipFill>
        <p:spPr>
          <a:xfrm>
            <a:off x="-1" y="4972051"/>
            <a:ext cx="9143772" cy="171445"/>
          </a:xfrm>
          <a:prstGeom prst="rect">
            <a:avLst/>
          </a:prstGeom>
          <a:noFill/>
          <a:ln>
            <a:noFill/>
          </a:ln>
        </p:spPr>
      </p:pic>
      <p:pic>
        <p:nvPicPr>
          <p:cNvPr descr="A black and white text&#10;&#10;Description automatically generated" id="33" name="Google Shape;33;p7"/>
          <p:cNvPicPr preferRelativeResize="0"/>
          <p:nvPr/>
        </p:nvPicPr>
        <p:blipFill rotWithShape="1">
          <a:blip r:embed="rId4">
            <a:alphaModFix/>
          </a:blip>
          <a:srcRect b="0" l="55418" r="0" t="0"/>
          <a:stretch/>
        </p:blipFill>
        <p:spPr>
          <a:xfrm>
            <a:off x="8247882" y="143888"/>
            <a:ext cx="633844" cy="689812"/>
          </a:xfrm>
          <a:prstGeom prst="rect">
            <a:avLst/>
          </a:prstGeom>
          <a:noFill/>
          <a:ln>
            <a:noFill/>
          </a:ln>
        </p:spPr>
      </p:pic>
      <p:sp>
        <p:nvSpPr>
          <p:cNvPr id="34" name="Google Shape;34;p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45" name="Google Shape;245;p63"/>
          <p:cNvPicPr preferRelativeResize="0"/>
          <p:nvPr/>
        </p:nvPicPr>
        <p:blipFill rotWithShape="1">
          <a:blip r:embed="rId4">
            <a:alphaModFix/>
          </a:blip>
          <a:srcRect b="16096" l="58824" r="15206" t="69117"/>
          <a:stretch/>
        </p:blipFill>
        <p:spPr>
          <a:xfrm>
            <a:off x="317627" y="4666767"/>
            <a:ext cx="585599" cy="161773"/>
          </a:xfrm>
          <a:prstGeom prst="rect">
            <a:avLst/>
          </a:prstGeom>
          <a:noFill/>
          <a:ln>
            <a:noFill/>
          </a:ln>
        </p:spPr>
      </p:pic>
      <p:sp>
        <p:nvSpPr>
          <p:cNvPr id="246" name="Google Shape;246;p6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49" name="Google Shape;249;p64"/>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2" name="Google Shape;252;p6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53" name="Google Shape;253;p6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6" name="Google Shape;256;p6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57" name="Google Shape;257;p6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6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0" name="Google Shape;260;p67"/>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261" name="Google Shape;261;p67"/>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4" name="Google Shape;264;p6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5" name="Google Shape;265;p6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descr="A black and white text&#10;&#10;Description automatically generated" id="267" name="Google Shape;267;p6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8" name="Google Shape;268;p6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1" name="Google Shape;271;p70"/>
          <p:cNvPicPr preferRelativeResize="0"/>
          <p:nvPr/>
        </p:nvPicPr>
        <p:blipFill rotWithShape="1">
          <a:blip r:embed="rId3">
            <a:alphaModFix/>
          </a:blip>
          <a:srcRect b="0" l="0" r="0" t="0"/>
          <a:stretch/>
        </p:blipFill>
        <p:spPr>
          <a:xfrm>
            <a:off x="7460166" y="143882"/>
            <a:ext cx="1421746" cy="689820"/>
          </a:xfrm>
          <a:prstGeom prst="rect">
            <a:avLst/>
          </a:prstGeom>
          <a:noFill/>
          <a:ln>
            <a:noFill/>
          </a:ln>
        </p:spPr>
      </p:pic>
      <p:sp>
        <p:nvSpPr>
          <p:cNvPr id="272" name="Google Shape;272;p70"/>
          <p:cNvSpPr txBox="1"/>
          <p:nvPr>
            <p:ph type="title"/>
          </p:nvPr>
        </p:nvSpPr>
        <p:spPr>
          <a:xfrm>
            <a:off x="628650" y="273844"/>
            <a:ext cx="78867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2611225" y="5976416"/>
            <a:ext cx="9144000" cy="5143500"/>
          </a:xfrm>
          <a:prstGeom prst="rect">
            <a:avLst/>
          </a:prstGeom>
          <a:noFill/>
          <a:ln>
            <a:noFill/>
          </a:ln>
        </p:spPr>
      </p:pic>
      <p:sp>
        <p:nvSpPr>
          <p:cNvPr id="277" name="Google Shape;277;p73"/>
          <p:cNvSpPr/>
          <p:nvPr>
            <p:ph idx="2" type="pic"/>
          </p:nvPr>
        </p:nvSpPr>
        <p:spPr>
          <a:xfrm>
            <a:off x="1141256" y="2728538"/>
            <a:ext cx="1584300" cy="1584300"/>
          </a:xfrm>
          <a:prstGeom prst="rect">
            <a:avLst/>
          </a:prstGeom>
          <a:noFill/>
          <a:ln>
            <a:noFill/>
          </a:ln>
        </p:spPr>
      </p:sp>
      <p:sp>
        <p:nvSpPr>
          <p:cNvPr id="278" name="Google Shape;278;p73"/>
          <p:cNvSpPr txBox="1"/>
          <p:nvPr>
            <p:ph idx="1" type="subTitle"/>
          </p:nvPr>
        </p:nvSpPr>
        <p:spPr>
          <a:xfrm>
            <a:off x="49781" y="4381181"/>
            <a:ext cx="3767100" cy="2739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800"/>
              </a:spcBef>
              <a:spcAft>
                <a:spcPts val="0"/>
              </a:spcAft>
              <a:buSzPts val="1200"/>
              <a:buFont typeface="Calibri"/>
              <a:buNone/>
              <a:defRPr sz="1200">
                <a:latin typeface="Calibri"/>
                <a:ea typeface="Calibri"/>
                <a:cs typeface="Calibri"/>
                <a:sym typeface="Calibri"/>
              </a:defRPr>
            </a:lvl1pPr>
            <a:lvl2pPr lvl="1" rtl="0" algn="ctr">
              <a:lnSpc>
                <a:spcPct val="100000"/>
              </a:lnSpc>
              <a:spcBef>
                <a:spcPts val="400"/>
              </a:spcBef>
              <a:spcAft>
                <a:spcPts val="0"/>
              </a:spcAft>
              <a:buSzPts val="900"/>
              <a:buNone/>
              <a:defRPr sz="900"/>
            </a:lvl2pPr>
            <a:lvl3pPr lvl="2" rtl="0" algn="ctr">
              <a:lnSpc>
                <a:spcPct val="100000"/>
              </a:lnSpc>
              <a:spcBef>
                <a:spcPts val="400"/>
              </a:spcBef>
              <a:spcAft>
                <a:spcPts val="0"/>
              </a:spcAft>
              <a:buSzPts val="600"/>
              <a:buNone/>
              <a:defRPr sz="600"/>
            </a:lvl3pPr>
            <a:lvl4pPr lvl="3" rtl="0" algn="ctr">
              <a:lnSpc>
                <a:spcPct val="100000"/>
              </a:lnSpc>
              <a:spcBef>
                <a:spcPts val="400"/>
              </a:spcBef>
              <a:spcAft>
                <a:spcPts val="0"/>
              </a:spcAft>
              <a:buSzPts val="500"/>
              <a:buNone/>
              <a:defRPr sz="500"/>
            </a:lvl4pPr>
            <a:lvl5pPr lvl="4" rtl="0" algn="ctr">
              <a:lnSpc>
                <a:spcPct val="100000"/>
              </a:lnSpc>
              <a:spcBef>
                <a:spcPts val="400"/>
              </a:spcBef>
              <a:spcAft>
                <a:spcPts val="0"/>
              </a:spcAft>
              <a:buSzPts val="500"/>
              <a:buNone/>
              <a:defRPr sz="500"/>
            </a:lvl5pPr>
            <a:lvl6pPr lvl="5" rtl="0" algn="ctr">
              <a:lnSpc>
                <a:spcPct val="90000"/>
              </a:lnSpc>
              <a:spcBef>
                <a:spcPts val="400"/>
              </a:spcBef>
              <a:spcAft>
                <a:spcPts val="0"/>
              </a:spcAft>
              <a:buSzPts val="500"/>
              <a:buNone/>
              <a:defRPr sz="500"/>
            </a:lvl6pPr>
            <a:lvl7pPr lvl="6" rtl="0" algn="ctr">
              <a:lnSpc>
                <a:spcPct val="90000"/>
              </a:lnSpc>
              <a:spcBef>
                <a:spcPts val="400"/>
              </a:spcBef>
              <a:spcAft>
                <a:spcPts val="0"/>
              </a:spcAft>
              <a:buSzPts val="500"/>
              <a:buNone/>
              <a:defRPr sz="500"/>
            </a:lvl7pPr>
            <a:lvl8pPr lvl="7" rtl="0" algn="ctr">
              <a:lnSpc>
                <a:spcPct val="90000"/>
              </a:lnSpc>
              <a:spcBef>
                <a:spcPts val="400"/>
              </a:spcBef>
              <a:spcAft>
                <a:spcPts val="0"/>
              </a:spcAft>
              <a:buSzPts val="500"/>
              <a:buNone/>
              <a:defRPr sz="500"/>
            </a:lvl8pPr>
            <a:lvl9pPr lvl="8" rtl="0" algn="ctr">
              <a:lnSpc>
                <a:spcPct val="90000"/>
              </a:lnSpc>
              <a:spcBef>
                <a:spcPts val="400"/>
              </a:spcBef>
              <a:spcAft>
                <a:spcPts val="0"/>
              </a:spcAft>
              <a:buSzPts val="500"/>
              <a:buNone/>
              <a:defRPr sz="500"/>
            </a:lvl9pPr>
          </a:lstStyle>
          <a:p/>
        </p:txBody>
      </p:sp>
      <p:sp>
        <p:nvSpPr>
          <p:cNvPr id="279" name="Google Shape;279;p73"/>
          <p:cNvSpPr txBox="1"/>
          <p:nvPr>
            <p:ph idx="3" type="body"/>
          </p:nvPr>
        </p:nvSpPr>
        <p:spPr>
          <a:xfrm>
            <a:off x="4113338" y="2468569"/>
            <a:ext cx="4829400" cy="2451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280" name="Shape 280"/>
        <p:cNvGrpSpPr/>
        <p:nvPr/>
      </p:nvGrpSpPr>
      <p:grpSpPr>
        <a:xfrm>
          <a:off x="0" y="0"/>
          <a:ext cx="0" cy="0"/>
          <a:chOff x="0" y="0"/>
          <a:chExt cx="0" cy="0"/>
        </a:xfrm>
      </p:grpSpPr>
      <p:pic>
        <p:nvPicPr>
          <p:cNvPr id="281" name="Google Shape;281;p74"/>
          <p:cNvPicPr preferRelativeResize="0"/>
          <p:nvPr/>
        </p:nvPicPr>
        <p:blipFill rotWithShape="1">
          <a:blip r:embed="rId2">
            <a:alphaModFix/>
          </a:blip>
          <a:srcRect b="0" l="0" r="0" t="0"/>
          <a:stretch/>
        </p:blipFill>
        <p:spPr>
          <a:xfrm rot="10800000">
            <a:off x="6594" y="1"/>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9"/>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0"/>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theme" Target="../theme/theme3.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4.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charter.asw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charter.aswf.io" TargetMode="External"/><Relationship Id="rId4" Type="http://schemas.openxmlformats.org/officeDocument/2006/relationships/hyperlink" Target="https://members.aswf.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harter.aswf.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members.asw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github.com/orgs/AcademySoftwareFoundation/projects/19" TargetMode="External"/><Relationship Id="rId4" Type="http://schemas.openxmlformats.org/officeDocument/2006/relationships/hyperlink" Target="https://github.com/AcademySoftwareFoundation/tac/issues/new/cho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tac.aswf.io/meetin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mailto:tac@lists.aswf.io" TargetMode="External"/><Relationship Id="rId4" Type="http://schemas.openxmlformats.org/officeDocument/2006/relationships/hyperlink" Target="mailto:tac-private@lists.aswf.io" TargetMode="External"/><Relationship Id="rId5" Type="http://schemas.openxmlformats.org/officeDocument/2006/relationships/hyperlink" Target="mailto:technical-project-leads@lists.aswf.io" TargetMode="External"/><Relationship Id="rId6" Type="http://schemas.openxmlformats.org/officeDocument/2006/relationships/hyperlink" Target="https://slack.aswf.io" TargetMode="External"/><Relationship Id="rId7" Type="http://schemas.openxmlformats.org/officeDocument/2006/relationships/hyperlink" Target="https://members.aswf.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harter.aswf.io"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aswf.io" TargetMode="External"/><Relationship Id="rId5" Type="http://schemas.openxmlformats.org/officeDocument/2006/relationships/hyperlink" Target="https://github.com/AcademySoftwareFoundation/foundation" TargetMode="External"/><Relationship Id="rId6" Type="http://schemas.openxmlformats.org/officeDocument/2006/relationships/hyperlink" Target="https://github.com/AcademySoftwareFoundation/foundation/blob/main/elections.md" TargetMode="External"/><Relationship Id="rId7" Type="http://schemas.openxmlformats.org/officeDocument/2006/relationships/hyperlink" Target="https://github.com/AcademySoftwareFoundation/foundation/tree/main/project_charters" TargetMode="External"/><Relationship Id="rId8" Type="http://schemas.openxmlformats.org/officeDocument/2006/relationships/hyperlink" Target="https://landscape.asw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hyperlink" Target="https://members.aswf.io" TargetMode="Externa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swf.io/about/members/" TargetMode="External"/><Relationship Id="rId4" Type="http://schemas.openxmlformats.org/officeDocument/2006/relationships/hyperlink" Target="https://www.aswf.io/about/staff/"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www.aswf.io/about/governing-board/" TargetMode="External"/><Relationship Id="rId7" Type="http://schemas.openxmlformats.org/officeDocument/2006/relationships/hyperlink" Target="https://www.aswf.io/about/technical-advisory-council/" TargetMode="External"/><Relationship Id="rId8" Type="http://schemas.openxmlformats.org/officeDocument/2006/relationships/hyperlink" Target="https://tac.aswf.io/engagement/#mailing-lists-and-slack-channels-for-hosted-projec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mbers.aswf.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9.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5.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6.png"/><Relationship Id="rId4" Type="http://schemas.openxmlformats.org/officeDocument/2006/relationships/image" Target="../media/image83.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linuxfoundation.org/" TargetMode="External"/><Relationship Id="rId4" Type="http://schemas.openxmlformats.org/officeDocument/2006/relationships/hyperlink" Target="https://charter.aswf.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98.png"/><Relationship Id="rId4" Type="http://schemas.openxmlformats.org/officeDocument/2006/relationships/image" Target="../media/image87.png"/><Relationship Id="rId9" Type="http://schemas.openxmlformats.org/officeDocument/2006/relationships/image" Target="../media/image104.png"/><Relationship Id="rId5" Type="http://schemas.openxmlformats.org/officeDocument/2006/relationships/image" Target="../media/image86.png"/><Relationship Id="rId6" Type="http://schemas.openxmlformats.org/officeDocument/2006/relationships/image" Target="../media/image92.png"/><Relationship Id="rId7" Type="http://schemas.openxmlformats.org/officeDocument/2006/relationships/image" Target="../media/image103.png"/><Relationship Id="rId8" Type="http://schemas.openxmlformats.org/officeDocument/2006/relationships/image" Target="../media/image102.png"/><Relationship Id="rId11" Type="http://schemas.openxmlformats.org/officeDocument/2006/relationships/image" Target="../media/image100.png"/><Relationship Id="rId10" Type="http://schemas.openxmlformats.org/officeDocument/2006/relationships/image" Target="../media/image89.png"/><Relationship Id="rId13" Type="http://schemas.openxmlformats.org/officeDocument/2006/relationships/image" Target="../media/image90.png"/><Relationship Id="rId12" Type="http://schemas.openxmlformats.org/officeDocument/2006/relationships/image" Target="../media/image101.png"/><Relationship Id="rId15" Type="http://schemas.openxmlformats.org/officeDocument/2006/relationships/image" Target="../media/image93.png"/><Relationship Id="rId14" Type="http://schemas.openxmlformats.org/officeDocument/2006/relationships/image" Target="../media/image111.png"/><Relationship Id="rId17" Type="http://schemas.openxmlformats.org/officeDocument/2006/relationships/image" Target="../media/image99.png"/><Relationship Id="rId16" Type="http://schemas.openxmlformats.org/officeDocument/2006/relationships/image" Target="../media/image95.png"/><Relationship Id="rId19" Type="http://schemas.openxmlformats.org/officeDocument/2006/relationships/image" Target="../media/image105.png"/><Relationship Id="rId18" Type="http://schemas.openxmlformats.org/officeDocument/2006/relationships/image" Target="../media/image9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hyperlink" Target="https://academysoftwarefdn.slack.com/archives/C08S1TJ47B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97.png"/><Relationship Id="rId4" Type="http://schemas.openxmlformats.org/officeDocument/2006/relationships/image" Target="../media/image112.png"/><Relationship Id="rId5" Type="http://schemas.openxmlformats.org/officeDocument/2006/relationships/image" Target="../media/image110.png"/><Relationship Id="rId6"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75"/>
          <p:cNvPicPr preferRelativeResize="0"/>
          <p:nvPr/>
        </p:nvPicPr>
        <p:blipFill>
          <a:blip r:embed="rId3">
            <a:alphaModFix/>
          </a:blip>
          <a:stretch>
            <a:fillRect/>
          </a:stretch>
        </p:blipFill>
        <p:spPr>
          <a:xfrm>
            <a:off x="8560012" y="4564388"/>
            <a:ext cx="253575" cy="243825"/>
          </a:xfrm>
          <a:prstGeom prst="rect">
            <a:avLst/>
          </a:prstGeom>
          <a:noFill/>
          <a:ln>
            <a:noFill/>
          </a:ln>
        </p:spPr>
      </p:pic>
      <p:sp>
        <p:nvSpPr>
          <p:cNvPr id="287" name="Google Shape;287;p75"/>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900"/>
              <a:t>Technical</a:t>
            </a:r>
            <a:r>
              <a:rPr lang="en" sz="2900"/>
              <a:t> Advisory </a:t>
            </a:r>
            <a:r>
              <a:rPr lang="en" sz="2900"/>
              <a:t>Council</a:t>
            </a:r>
            <a:r>
              <a:rPr lang="en" sz="2900"/>
              <a:t> (TAC) Overview</a:t>
            </a:r>
            <a:endParaRPr sz="2900"/>
          </a:p>
        </p:txBody>
      </p:sp>
      <p:sp>
        <p:nvSpPr>
          <p:cNvPr id="288" name="Google Shape;288;p75"/>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628800" y="134852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Responsibilities</a:t>
            </a: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The TAC’s responsibilities include:</a:t>
            </a:r>
            <a:endParaRPr sz="1600"/>
          </a:p>
          <a:p>
            <a:pPr indent="-330200" lvl="0" marL="457200" rtl="0" algn="l">
              <a:spcBef>
                <a:spcPts val="800"/>
              </a:spcBef>
              <a:spcAft>
                <a:spcPts val="0"/>
              </a:spcAft>
              <a:buSzPts val="1600"/>
              <a:buChar char="●"/>
            </a:pPr>
            <a:r>
              <a:rPr lang="en" sz="1600"/>
              <a:t>Setting an overall technical vision for the Academy Software Foundation</a:t>
            </a:r>
            <a:endParaRPr sz="1600"/>
          </a:p>
          <a:p>
            <a:pPr indent="-330200" lvl="0" marL="457200" rtl="0" algn="l">
              <a:spcBef>
                <a:spcPts val="800"/>
              </a:spcBef>
              <a:spcAft>
                <a:spcPts val="0"/>
              </a:spcAft>
              <a:buSzPts val="1600"/>
              <a:buChar char="●"/>
            </a:pPr>
            <a:r>
              <a:rPr lang="en" sz="1600"/>
              <a:t>Approving new projects and working groups;</a:t>
            </a:r>
            <a:endParaRPr sz="1600"/>
          </a:p>
          <a:p>
            <a:pPr indent="-330200" lvl="0" marL="457200" rtl="0" algn="l">
              <a:spcBef>
                <a:spcPts val="800"/>
              </a:spcBef>
              <a:spcAft>
                <a:spcPts val="0"/>
              </a:spcAft>
              <a:buSzPts val="1600"/>
              <a:buChar char="●"/>
            </a:pPr>
            <a:r>
              <a:rPr lang="en" sz="1600"/>
              <a:t>Overseeing the Project Lifecycle</a:t>
            </a:r>
            <a:r>
              <a:rPr lang="en" sz="1600"/>
              <a:t>;</a:t>
            </a:r>
            <a:endParaRPr sz="1600"/>
          </a:p>
          <a:p>
            <a:pPr indent="-330200" lvl="0" marL="457200" rtl="0" algn="l">
              <a:spcBef>
                <a:spcPts val="800"/>
              </a:spcBef>
              <a:spcAft>
                <a:spcPts val="0"/>
              </a:spcAft>
              <a:buSzPts val="1600"/>
              <a:buChar char="●"/>
            </a:pPr>
            <a:r>
              <a:rPr lang="en" sz="1600"/>
              <a:t>Enabling collaboration between projects and working groups;</a:t>
            </a:r>
            <a:endParaRPr sz="1600"/>
          </a:p>
          <a:p>
            <a:pPr indent="-330200" lvl="0" marL="457200" rtl="0" algn="l">
              <a:spcBef>
                <a:spcPts val="800"/>
              </a:spcBef>
              <a:spcAft>
                <a:spcPts val="0"/>
              </a:spcAft>
              <a:buSzPts val="1600"/>
              <a:buChar char="●"/>
            </a:pPr>
            <a:r>
              <a:rPr lang="en" sz="1600"/>
              <a:t>Making recommendations to the Budget Committee for any resource needs;</a:t>
            </a:r>
            <a:endParaRPr sz="1600"/>
          </a:p>
          <a:p>
            <a:pPr indent="-330200" lvl="0" marL="457200" rtl="0" algn="l">
              <a:spcBef>
                <a:spcPts val="800"/>
              </a:spcBef>
              <a:spcAft>
                <a:spcPts val="0"/>
              </a:spcAft>
              <a:buSzPts val="1600"/>
              <a:buChar char="●"/>
            </a:pPr>
            <a:r>
              <a:rPr lang="en" sz="1600"/>
              <a:t>Voting on other decisions that come before the TAC.</a:t>
            </a:r>
            <a:endParaRPr sz="1600"/>
          </a:p>
          <a:p>
            <a:pPr indent="0" lvl="0" marL="0" rtl="0" algn="l">
              <a:spcBef>
                <a:spcPts val="800"/>
              </a:spcBef>
              <a:spcAft>
                <a:spcPts val="0"/>
              </a:spcAft>
              <a:buNone/>
            </a:pPr>
            <a:r>
              <a:rPr lang="en" sz="1600"/>
              <a:t>Additional responsibilities are described in </a:t>
            </a:r>
            <a:r>
              <a:rPr lang="en" sz="1600" u="sng">
                <a:solidFill>
                  <a:schemeClr val="hlink"/>
                </a:solidFill>
                <a:hlinkClick r:id="rId3"/>
              </a:rPr>
              <a:t>Section 7</a:t>
            </a:r>
            <a:r>
              <a:rPr lang="en" sz="1600"/>
              <a:t> of the Academy Software Foundation Charter.</a:t>
            </a:r>
            <a:endParaRPr sz="1600"/>
          </a:p>
        </p:txBody>
      </p:sp>
      <p:sp>
        <p:nvSpPr>
          <p:cNvPr id="606" name="Google Shape;606;p8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Responsibilities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2300"/>
              <a:buFont typeface="Arial"/>
              <a:buNone/>
            </a:pPr>
            <a:r>
              <a:rPr lang="en" sz="2200"/>
              <a:t>What the TAC is NOT responsible for</a:t>
            </a:r>
            <a:endParaRPr sz="2200"/>
          </a:p>
        </p:txBody>
      </p:sp>
      <p:sp>
        <p:nvSpPr>
          <p:cNvPr id="612" name="Google Shape;612;p86"/>
          <p:cNvSpPr txBox="1"/>
          <p:nvPr>
            <p:ph idx="1" type="body"/>
          </p:nvPr>
        </p:nvSpPr>
        <p:spPr>
          <a:xfrm>
            <a:off x="628634" y="1180194"/>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800"/>
              </a:spcBef>
              <a:spcAft>
                <a:spcPts val="0"/>
              </a:spcAft>
              <a:buSzPts val="1800"/>
              <a:buChar char="●"/>
            </a:pPr>
            <a:r>
              <a:rPr lang="en" sz="1800"/>
              <a:t>The TAC is </a:t>
            </a:r>
            <a:r>
              <a:rPr b="1" lang="en" sz="1800"/>
              <a:t>not</a:t>
            </a:r>
            <a:r>
              <a:rPr lang="en" sz="1800"/>
              <a:t> responsible for overseeing day-to-day operations of Academy Software Foundation. This is the responsibility of the foundation staff.</a:t>
            </a:r>
            <a:endParaRPr sz="1800"/>
          </a:p>
          <a:p>
            <a:pPr indent="-342900" lvl="0" marL="457200" rtl="0" algn="l">
              <a:spcBef>
                <a:spcPts val="800"/>
              </a:spcBef>
              <a:spcAft>
                <a:spcPts val="0"/>
              </a:spcAft>
              <a:buSzPts val="1800"/>
              <a:buChar char="●"/>
            </a:pPr>
            <a:r>
              <a:rPr lang="en" sz="1800"/>
              <a:t>The TAC does </a:t>
            </a:r>
            <a:r>
              <a:rPr b="1" lang="en" sz="1800"/>
              <a:t>not</a:t>
            </a:r>
            <a:r>
              <a:rPr lang="en" sz="1800"/>
              <a:t> directly manage the overall budget for the Academy Software Foundation. The TAC makes resource recommendations to the Budget Committee and Governing Board, and provides feedback on the use of those resources.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Montserrat"/>
                <a:ea typeface="Montserrat"/>
                <a:cs typeface="Montserrat"/>
                <a:sym typeface="Montserrat"/>
              </a:rPr>
              <a:t>TAC</a:t>
            </a:r>
            <a:r>
              <a:rPr b="1" lang="en">
                <a:latin typeface="Montserrat"/>
                <a:ea typeface="Montserrat"/>
                <a:cs typeface="Montserrat"/>
                <a:sym typeface="Montserrat"/>
              </a:rPr>
              <a:t> Operations</a:t>
            </a:r>
            <a:endParaRPr b="1">
              <a:latin typeface="Montserrat"/>
              <a:ea typeface="Montserrat"/>
              <a:cs typeface="Montserrat"/>
              <a:sym typeface="Montserrat"/>
            </a:endParaRPr>
          </a:p>
        </p:txBody>
      </p:sp>
      <p:sp>
        <p:nvSpPr>
          <p:cNvPr id="618" name="Google Shape;618;p87"/>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The TAC voting members consist of:</a:t>
            </a:r>
            <a:endParaRPr sz="1700"/>
          </a:p>
          <a:p>
            <a:pPr indent="-336550" lvl="0" marL="914400" rtl="0" algn="l">
              <a:spcBef>
                <a:spcPts val="800"/>
              </a:spcBef>
              <a:spcAft>
                <a:spcPts val="0"/>
              </a:spcAft>
              <a:buSzPts val="1700"/>
              <a:buChar char="●"/>
            </a:pPr>
            <a:r>
              <a:rPr lang="en" sz="1700"/>
              <a:t>One representative appointed from each Premier member; and</a:t>
            </a:r>
            <a:endParaRPr sz="1700"/>
          </a:p>
          <a:p>
            <a:pPr indent="-336550" lvl="0" marL="914400" rtl="0" algn="l">
              <a:spcBef>
                <a:spcPts val="800"/>
              </a:spcBef>
              <a:spcAft>
                <a:spcPts val="0"/>
              </a:spcAft>
              <a:buSzPts val="1700"/>
              <a:buChar char="●"/>
            </a:pPr>
            <a:r>
              <a:rPr lang="en" sz="1700"/>
              <a:t>One representative appointed by the TSC of each project at the Adopted Stage</a:t>
            </a:r>
            <a:endParaRPr sz="1700"/>
          </a:p>
          <a:p>
            <a:pPr indent="-336550" lvl="0" marL="914400" rtl="0" algn="l">
              <a:spcBef>
                <a:spcPts val="800"/>
              </a:spcBef>
              <a:spcAft>
                <a:spcPts val="0"/>
              </a:spcAft>
              <a:buSzPts val="1700"/>
              <a:buChar char="●"/>
            </a:pPr>
            <a:r>
              <a:rPr lang="en" sz="1700"/>
              <a:t>Up to three (3) annually TAC appointed industry representatives</a:t>
            </a:r>
            <a:endParaRPr sz="1700"/>
          </a:p>
          <a:p>
            <a:pPr indent="-336550" lvl="0" marL="457200" rtl="0" algn="l">
              <a:spcBef>
                <a:spcPts val="800"/>
              </a:spcBef>
              <a:spcAft>
                <a:spcPts val="0"/>
              </a:spcAft>
              <a:buSzPts val="1700"/>
              <a:buChar char="●"/>
            </a:pPr>
            <a:r>
              <a:rPr lang="en" sz="1700"/>
              <a:t>See </a:t>
            </a:r>
            <a:r>
              <a:rPr lang="en" sz="1700" u="sng">
                <a:solidFill>
                  <a:schemeClr val="hlink"/>
                </a:solidFill>
                <a:hlinkClick r:id="rId3"/>
              </a:rPr>
              <a:t>Section 7(b)</a:t>
            </a:r>
            <a:r>
              <a:rPr lang="en" sz="1700"/>
              <a:t> of the Academy Software Foundation Charter for more information about composition.</a:t>
            </a:r>
            <a:endParaRPr sz="1700"/>
          </a:p>
          <a:p>
            <a:pPr indent="-336550" lvl="0" marL="457200" rtl="0" algn="l">
              <a:spcBef>
                <a:spcPts val="800"/>
              </a:spcBef>
              <a:spcAft>
                <a:spcPts val="0"/>
              </a:spcAft>
              <a:buSzPts val="1700"/>
              <a:buChar char="●"/>
            </a:pPr>
            <a:r>
              <a:rPr lang="en" sz="1700"/>
              <a:t>You can change your representative at any time by making a request at </a:t>
            </a:r>
            <a:r>
              <a:rPr lang="en" sz="1700" u="sng">
                <a:solidFill>
                  <a:schemeClr val="hlink"/>
                </a:solidFill>
                <a:hlinkClick r:id="rId4"/>
              </a:rPr>
              <a:t>members.aswf.io</a:t>
            </a:r>
            <a:r>
              <a:rPr lang="en" sz="1700"/>
              <a:t>.</a:t>
            </a:r>
            <a:endParaRPr sz="1700"/>
          </a:p>
        </p:txBody>
      </p:sp>
      <p:sp>
        <p:nvSpPr>
          <p:cNvPr id="624" name="Google Shape;624;p88"/>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Composition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Technical Advisory Council (TAC)</a:t>
            </a:r>
            <a:endParaRPr/>
          </a:p>
        </p:txBody>
      </p:sp>
      <p:pic>
        <p:nvPicPr>
          <p:cNvPr id="631" name="Google Shape;631;p89" title="Screenshot 2026-01-07 at 12.39.53 PM.png"/>
          <p:cNvPicPr preferRelativeResize="0"/>
          <p:nvPr/>
        </p:nvPicPr>
        <p:blipFill>
          <a:blip r:embed="rId3">
            <a:alphaModFix/>
          </a:blip>
          <a:stretch>
            <a:fillRect/>
          </a:stretch>
        </p:blipFill>
        <p:spPr>
          <a:xfrm>
            <a:off x="152225" y="1390344"/>
            <a:ext cx="8839204" cy="3232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 Chairperson</a:t>
            </a:r>
            <a:endParaRPr/>
          </a:p>
        </p:txBody>
      </p:sp>
      <p:sp>
        <p:nvSpPr>
          <p:cNvPr id="637" name="Google Shape;637;p90"/>
          <p:cNvSpPr txBox="1"/>
          <p:nvPr>
            <p:ph idx="1" type="body"/>
          </p:nvPr>
        </p:nvSpPr>
        <p:spPr>
          <a:xfrm>
            <a:off x="628634" y="1211694"/>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Annually in December, the TAC will elect a chairperson to serve for the subsequent year.</a:t>
            </a:r>
            <a:endParaRPr sz="1600"/>
          </a:p>
          <a:p>
            <a:pPr indent="0" lvl="0" marL="0" rtl="0" algn="l">
              <a:spcBef>
                <a:spcPts val="800"/>
              </a:spcBef>
              <a:spcAft>
                <a:spcPts val="0"/>
              </a:spcAft>
              <a:buNone/>
            </a:pPr>
            <a:r>
              <a:rPr lang="en" sz="1600"/>
              <a:t>Duties of the TAC Chairperson include:</a:t>
            </a:r>
            <a:endParaRPr sz="1600"/>
          </a:p>
          <a:p>
            <a:pPr indent="-330200" lvl="0" marL="457200" rtl="0" algn="l">
              <a:spcBef>
                <a:spcPts val="800"/>
              </a:spcBef>
              <a:spcAft>
                <a:spcPts val="0"/>
              </a:spcAft>
              <a:buSzPts val="1600"/>
              <a:buChar char="•"/>
            </a:pPr>
            <a:r>
              <a:rPr lang="en" sz="1600"/>
              <a:t>Leading the strategy for setting an overall technical vision for the Academy Software Foundation</a:t>
            </a:r>
            <a:endParaRPr sz="1600"/>
          </a:p>
          <a:p>
            <a:pPr indent="-330200" lvl="0" marL="457200" rtl="0" algn="l">
              <a:spcBef>
                <a:spcPts val="80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spcBef>
                <a:spcPts val="800"/>
              </a:spcBef>
              <a:spcAft>
                <a:spcPts val="0"/>
              </a:spcAft>
              <a:buSzPts val="1600"/>
              <a:buChar char="•"/>
            </a:pPr>
            <a:r>
              <a:rPr lang="en" sz="1600"/>
              <a:t>Serving as a voting member of the Governing Board to represent the TAC and larger technical communities.</a:t>
            </a:r>
            <a:endParaRPr sz="1600"/>
          </a:p>
          <a:p>
            <a:pPr indent="-330200" lvl="0" marL="457200" rtl="0" algn="l">
              <a:spcBef>
                <a:spcPts val="800"/>
              </a:spcBef>
              <a:spcAft>
                <a:spcPts val="0"/>
              </a:spcAft>
              <a:buSzPts val="1600"/>
              <a:buChar char="•"/>
            </a:pPr>
            <a:r>
              <a:rPr lang="en" sz="1600"/>
              <a:t>Be a spokesperson for the TAC and larger technical community, as needed</a:t>
            </a:r>
            <a:endParaRPr sz="1600"/>
          </a:p>
          <a:p>
            <a:pPr indent="0" lvl="0" marL="0" rtl="0" algn="l">
              <a:spcBef>
                <a:spcPts val="800"/>
              </a:spcBef>
              <a:spcAft>
                <a:spcPts val="0"/>
              </a:spcAft>
              <a:buNone/>
            </a:pPr>
            <a:r>
              <a:rPr lang="en" sz="1600"/>
              <a:t>See </a:t>
            </a:r>
            <a:r>
              <a:rPr lang="en" sz="1600" u="sng">
                <a:solidFill>
                  <a:schemeClr val="hlink"/>
                </a:solidFill>
                <a:hlinkClick r:id="rId3"/>
              </a:rPr>
              <a:t>Section 7(f)</a:t>
            </a:r>
            <a:r>
              <a:rPr lang="en" sz="1600"/>
              <a:t> of the Academy Software Foundation Charter for more information about the chairperson role.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subTitle"/>
          </p:nvPr>
        </p:nvSpPr>
        <p:spPr>
          <a:xfrm>
            <a:off x="628625" y="2571775"/>
            <a:ext cx="7886400" cy="15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91"/>
          <p:cNvSpPr txBox="1"/>
          <p:nvPr>
            <p:ph type="title"/>
          </p:nvPr>
        </p:nvSpPr>
        <p:spPr>
          <a:xfrm>
            <a:off x="628625" y="9868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TAC Meetings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idx="1" type="body"/>
          </p:nvPr>
        </p:nvSpPr>
        <p:spPr>
          <a:xfrm>
            <a:off x="628634" y="1252794"/>
            <a:ext cx="7886400" cy="3263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The TAC has virtual meetings, generally every other Wednesday. </a:t>
            </a:r>
            <a:r>
              <a:rPr b="1" lang="en" sz="1200"/>
              <a:t>All meetings are </a:t>
            </a:r>
            <a:r>
              <a:rPr b="1" lang="en" sz="1200"/>
              <a:t>public</a:t>
            </a:r>
            <a:r>
              <a:rPr b="1" lang="en" sz="1200"/>
              <a:t> meetings unless specified otherwise.</a:t>
            </a:r>
            <a:endParaRPr b="1" sz="1200"/>
          </a:p>
          <a:p>
            <a:pPr indent="-304800" lvl="0" marL="457200" rtl="0" algn="l">
              <a:spcBef>
                <a:spcPts val="800"/>
              </a:spcBef>
              <a:spcAft>
                <a:spcPts val="0"/>
              </a:spcAft>
              <a:buSzPts val="1200"/>
              <a:buChar char="●"/>
            </a:pPr>
            <a:r>
              <a:rPr lang="en" sz="1200"/>
              <a:t>Format for the meetings generally include short updates, and up to two larger topics ( such as an annual review of a project/working group, new project/working group proposal, larger discussion item, or special presentation )</a:t>
            </a:r>
            <a:endParaRPr sz="1200"/>
          </a:p>
          <a:p>
            <a:pPr indent="-285750" lvl="1" marL="914400" rtl="0" algn="l">
              <a:spcBef>
                <a:spcPts val="400"/>
              </a:spcBef>
              <a:spcAft>
                <a:spcPts val="0"/>
              </a:spcAft>
              <a:buSzPts val="900"/>
              <a:buChar char="○"/>
            </a:pPr>
            <a:r>
              <a:rPr lang="en" sz="900"/>
              <a:t>Voting will often take place at each meeting</a:t>
            </a:r>
            <a:endParaRPr sz="900"/>
          </a:p>
          <a:p>
            <a:pPr indent="-285750" lvl="1" marL="914400" rtl="0" algn="l">
              <a:spcBef>
                <a:spcPts val="400"/>
              </a:spcBef>
              <a:spcAft>
                <a:spcPts val="0"/>
              </a:spcAft>
              <a:buSzPts val="900"/>
              <a:buChar char="○"/>
            </a:pPr>
            <a:r>
              <a:rPr lang="en" sz="900"/>
              <a:t>If you </a:t>
            </a:r>
            <a:r>
              <a:rPr lang="en" sz="900"/>
              <a:t>cannot</a:t>
            </a:r>
            <a:r>
              <a:rPr lang="en" sz="900"/>
              <a:t> attend a meeting and wish to have someone else represent you, please contact the foundation staff at </a:t>
            </a:r>
            <a:r>
              <a:rPr lang="en" sz="900" u="sng">
                <a:solidFill>
                  <a:schemeClr val="hlink"/>
                </a:solidFill>
                <a:hlinkClick r:id="rId3"/>
              </a:rPr>
              <a:t>members.aswf.io</a:t>
            </a:r>
            <a:r>
              <a:rPr lang="en" sz="900"/>
              <a:t>.</a:t>
            </a:r>
            <a:endParaRPr sz="900"/>
          </a:p>
          <a:p>
            <a:pPr indent="-304800" lvl="0" marL="457200" rtl="0" algn="l">
              <a:spcBef>
                <a:spcPts val="800"/>
              </a:spcBef>
              <a:spcAft>
                <a:spcPts val="0"/>
              </a:spcAft>
              <a:buSzPts val="1200"/>
              <a:buChar char="●"/>
            </a:pPr>
            <a:r>
              <a:rPr lang="en" sz="1200"/>
              <a:t>Additionally, the TAC has two hybrid Leadership Meetings sessions per year (at Open Source Forum in February and Open Source Days in August).</a:t>
            </a:r>
            <a:endParaRPr sz="1200"/>
          </a:p>
          <a:p>
            <a:pPr indent="-285750" lvl="1" marL="914400" rtl="0" algn="l">
              <a:spcBef>
                <a:spcPts val="400"/>
              </a:spcBef>
              <a:spcAft>
                <a:spcPts val="0"/>
              </a:spcAft>
              <a:buSzPts val="900"/>
              <a:buChar char="○"/>
            </a:pPr>
            <a:r>
              <a:rPr lang="en" sz="900"/>
              <a:t>Governing Board representatives and a representative from each General Member are invited to Strategy Sessions.</a:t>
            </a:r>
            <a:endParaRPr sz="900"/>
          </a:p>
          <a:p>
            <a:pPr indent="-304800" lvl="0" marL="457200" rtl="0" algn="l">
              <a:spcBef>
                <a:spcPts val="800"/>
              </a:spcBef>
              <a:spcAft>
                <a:spcPts val="0"/>
              </a:spcAft>
              <a:buSzPts val="1200"/>
              <a:buChar char="●"/>
            </a:pPr>
            <a:r>
              <a:rPr lang="en" sz="1200"/>
              <a:t>In rare and exceptional circumstances (e.g., in an emergency situation), an additional ad hoc </a:t>
            </a:r>
            <a:r>
              <a:rPr lang="en" sz="1200"/>
              <a:t>special meeting</a:t>
            </a:r>
            <a:r>
              <a:rPr lang="en" sz="1200"/>
              <a:t> of the TAC may be convened. </a:t>
            </a:r>
            <a:endParaRPr sz="1200"/>
          </a:p>
          <a:p>
            <a:pPr indent="-285750" lvl="1" marL="914400" rtl="0" algn="l">
              <a:spcBef>
                <a:spcPts val="400"/>
              </a:spcBef>
              <a:spcAft>
                <a:spcPts val="0"/>
              </a:spcAft>
              <a:buSzPts val="900"/>
              <a:buChar char="○"/>
            </a:pPr>
            <a:r>
              <a:rPr lang="en" sz="900"/>
              <a:t>To request a special meeting, please email your request to the Foundation Staff and TAC Chair, and they will decide whether a special meeting is necessary or the proposed agenda item can be discussed by email or at the next regular meeting.</a:t>
            </a:r>
            <a:endParaRPr sz="900"/>
          </a:p>
        </p:txBody>
      </p:sp>
      <p:sp>
        <p:nvSpPr>
          <p:cNvPr id="649" name="Google Shape;649;p92"/>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Meeting Cadence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628634" y="1259619"/>
            <a:ext cx="7886400" cy="32634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Agenda for TAC meetings are managed at </a:t>
            </a:r>
            <a:r>
              <a:rPr lang="en" sz="1700" u="sng">
                <a:solidFill>
                  <a:schemeClr val="hlink"/>
                </a:solidFill>
                <a:hlinkClick r:id="rId3"/>
              </a:rPr>
              <a:t>https://github.com/orgs/AcademySoftwareFoundation/projects/19</a:t>
            </a:r>
            <a:r>
              <a:rPr lang="en" sz="1700"/>
              <a:t> </a:t>
            </a:r>
            <a:endParaRPr sz="1700"/>
          </a:p>
          <a:p>
            <a:pPr indent="-336550" lvl="0" marL="457200" rtl="0" algn="l">
              <a:spcBef>
                <a:spcPts val="800"/>
              </a:spcBef>
              <a:spcAft>
                <a:spcPts val="0"/>
              </a:spcAft>
              <a:buSzPts val="1700"/>
              <a:buChar char="●"/>
            </a:pPr>
            <a:r>
              <a:rPr lang="en" sz="1700"/>
              <a:t>Propose a topic for a TAC meeting at </a:t>
            </a:r>
            <a:r>
              <a:rPr lang="en" sz="1700" u="sng">
                <a:solidFill>
                  <a:schemeClr val="hlink"/>
                </a:solidFill>
                <a:hlinkClick r:id="rId4"/>
              </a:rPr>
              <a:t>https://github.com/AcademySoftwareFoundation/tac/issues/new/choose</a:t>
            </a:r>
            <a:r>
              <a:rPr lang="en" sz="1700"/>
              <a:t> </a:t>
            </a:r>
            <a:endParaRPr sz="1700"/>
          </a:p>
          <a:p>
            <a:pPr indent="-336550" lvl="0" marL="457200" rtl="0" algn="l">
              <a:spcBef>
                <a:spcPts val="80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655" name="Google Shape;655;p93"/>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How to propose an agenda item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ph type="title"/>
          </p:nvPr>
        </p:nvSpPr>
        <p:spPr>
          <a:xfrm>
            <a:off x="691950" y="1627675"/>
            <a:ext cx="7886400" cy="141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Academy Software Foundation Overview and Governance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If we cannot accommodate your request in the upcoming meeting we may:</a:t>
            </a:r>
            <a:endParaRPr sz="1800"/>
          </a:p>
          <a:p>
            <a:pPr indent="-323850" lvl="1" marL="914400" rtl="0" algn="l">
              <a:spcBef>
                <a:spcPts val="400"/>
              </a:spcBef>
              <a:spcAft>
                <a:spcPts val="0"/>
              </a:spcAft>
              <a:buSzPts val="1500"/>
              <a:buChar char="○"/>
            </a:pPr>
            <a:r>
              <a:rPr lang="en" sz="1500"/>
              <a:t>Wait until the following meeting to discuss the topic</a:t>
            </a:r>
            <a:endParaRPr sz="1500"/>
          </a:p>
          <a:p>
            <a:pPr indent="-323850" lvl="1" marL="914400" rtl="0" algn="l">
              <a:spcBef>
                <a:spcPts val="400"/>
              </a:spcBef>
              <a:spcAft>
                <a:spcPts val="0"/>
              </a:spcAft>
              <a:buSzPts val="1500"/>
              <a:buChar char="○"/>
            </a:pPr>
            <a:r>
              <a:rPr lang="en" sz="1500"/>
              <a:t>Call a special meeting to discuss your topic, or </a:t>
            </a:r>
            <a:endParaRPr sz="1500"/>
          </a:p>
          <a:p>
            <a:pPr indent="-323850" lvl="1" marL="914400" rtl="0" algn="l">
              <a:spcBef>
                <a:spcPts val="400"/>
              </a:spcBef>
              <a:spcAft>
                <a:spcPts val="0"/>
              </a:spcAft>
              <a:buSzPts val="1500"/>
              <a:buChar char="○"/>
            </a:pPr>
            <a:r>
              <a:rPr lang="en" sz="1500"/>
              <a:t>Refer the topic to the appropriate committee or task force of the TAC</a:t>
            </a:r>
            <a:endParaRPr sz="1500"/>
          </a:p>
          <a:p>
            <a:pPr indent="-342900" lvl="0" marL="457200" rtl="0" algn="l">
              <a:spcBef>
                <a:spcPts val="800"/>
              </a:spcBef>
              <a:spcAft>
                <a:spcPts val="0"/>
              </a:spcAft>
              <a:buSzPts val="1800"/>
              <a:buChar char="●"/>
            </a:pPr>
            <a:r>
              <a:rPr lang="en" sz="1800"/>
              <a:t>We may ask you to provide slides 3 days before the meeting.</a:t>
            </a:r>
            <a:endParaRPr sz="1800"/>
          </a:p>
        </p:txBody>
      </p:sp>
      <p:sp>
        <p:nvSpPr>
          <p:cNvPr id="661" name="Google Shape;661;p94"/>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Proposing an agenda item (continued)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Agendas for TAC meetings will be made available the day before the scheduled meeting</a:t>
            </a:r>
            <a:endParaRPr/>
          </a:p>
          <a:p>
            <a:pPr indent="-361950" lvl="0" marL="457200" rtl="0" algn="l">
              <a:spcBef>
                <a:spcPts val="800"/>
              </a:spcBef>
              <a:spcAft>
                <a:spcPts val="0"/>
              </a:spcAft>
              <a:buSzPts val="2100"/>
              <a:buChar char="•"/>
            </a:pPr>
            <a:r>
              <a:rPr lang="en"/>
              <a:t>Past meeting notes can be found </a:t>
            </a:r>
            <a:r>
              <a:rPr lang="en" u="sng">
                <a:solidFill>
                  <a:schemeClr val="hlink"/>
                </a:solidFill>
                <a:hlinkClick r:id="rId3"/>
              </a:rPr>
              <a:t>here</a:t>
            </a:r>
            <a:r>
              <a:rPr lang="en"/>
              <a:t>.</a:t>
            </a:r>
            <a:endParaRPr/>
          </a:p>
          <a:p>
            <a:pPr indent="-361950" lvl="0" marL="457200" rtl="0" algn="l">
              <a:spcBef>
                <a:spcPts val="800"/>
              </a:spcBef>
              <a:spcAft>
                <a:spcPts val="0"/>
              </a:spcAft>
              <a:buSzPts val="2100"/>
              <a:buChar char="•"/>
            </a:pPr>
            <a:r>
              <a:rPr lang="en"/>
              <a:t>No meeting of the TAC is recorded unless the </a:t>
            </a:r>
            <a:r>
              <a:rPr lang="en"/>
              <a:t>TAC</a:t>
            </a:r>
            <a:r>
              <a:rPr lang="en"/>
              <a:t> provides </a:t>
            </a:r>
            <a:r>
              <a:rPr lang="en"/>
              <a:t>explicit</a:t>
            </a:r>
            <a:r>
              <a:rPr lang="en"/>
              <a:t> consent to do so. </a:t>
            </a:r>
            <a:endParaRPr/>
          </a:p>
        </p:txBody>
      </p:sp>
      <p:sp>
        <p:nvSpPr>
          <p:cNvPr id="667" name="Google Shape;667;p95"/>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TAC</a:t>
            </a:r>
            <a:r>
              <a:rPr lang="en"/>
              <a:t> Materials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303300" y="1369225"/>
            <a:ext cx="3965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Relevant Mailing Lists</a:t>
            </a:r>
            <a:endParaRPr sz="1600"/>
          </a:p>
          <a:p>
            <a:pPr indent="-330200" lvl="0" marL="457200" rtl="0" algn="l">
              <a:spcBef>
                <a:spcPts val="800"/>
              </a:spcBef>
              <a:spcAft>
                <a:spcPts val="0"/>
              </a:spcAft>
              <a:buSzPts val="1600"/>
              <a:buChar char="●"/>
            </a:pPr>
            <a:r>
              <a:rPr lang="en" sz="1600"/>
              <a:t>TAC Public List: </a:t>
            </a:r>
            <a:r>
              <a:rPr lang="en" sz="1600" u="sng">
                <a:solidFill>
                  <a:schemeClr val="hlink"/>
                </a:solidFill>
                <a:hlinkClick r:id="rId3"/>
              </a:rPr>
              <a:t>tac@lists.aswf.io</a:t>
            </a:r>
            <a:endParaRPr sz="1600"/>
          </a:p>
          <a:p>
            <a:pPr indent="-330200" lvl="0" marL="457200" rtl="0" algn="l">
              <a:spcBef>
                <a:spcPts val="800"/>
              </a:spcBef>
              <a:spcAft>
                <a:spcPts val="0"/>
              </a:spcAft>
              <a:buSzPts val="1600"/>
              <a:buChar char="●"/>
            </a:pPr>
            <a:r>
              <a:rPr lang="en" sz="1600"/>
              <a:t>TAC Private List: </a:t>
            </a:r>
            <a:r>
              <a:rPr lang="en" sz="1600" u="sng">
                <a:solidFill>
                  <a:schemeClr val="hlink"/>
                </a:solidFill>
                <a:hlinkClick r:id="rId4"/>
              </a:rPr>
              <a:t>tac-private@lists.aswf.io</a:t>
            </a:r>
            <a:r>
              <a:rPr lang="en" sz="1600"/>
              <a:t> </a:t>
            </a:r>
            <a:endParaRPr sz="1600"/>
          </a:p>
          <a:p>
            <a:pPr indent="-311150" lvl="1" marL="914400" rtl="0" algn="l">
              <a:spcBef>
                <a:spcPts val="400"/>
              </a:spcBef>
              <a:spcAft>
                <a:spcPts val="0"/>
              </a:spcAft>
              <a:buSzPts val="1300"/>
              <a:buChar char="○"/>
            </a:pPr>
            <a:r>
              <a:rPr lang="en" sz="1300"/>
              <a:t>This list is ONLY for sensitive topics and voting</a:t>
            </a:r>
            <a:endParaRPr sz="1300"/>
          </a:p>
          <a:p>
            <a:pPr indent="-330200" lvl="0" marL="457200" rtl="0" algn="l">
              <a:spcBef>
                <a:spcPts val="800"/>
              </a:spcBef>
              <a:spcAft>
                <a:spcPts val="0"/>
              </a:spcAft>
              <a:buSzPts val="1600"/>
              <a:buChar char="●"/>
            </a:pPr>
            <a:r>
              <a:rPr lang="en" sz="1600"/>
              <a:t>Project and Working Group Leads: </a:t>
            </a:r>
            <a:r>
              <a:rPr lang="en" sz="1600" u="sng">
                <a:solidFill>
                  <a:schemeClr val="hlink"/>
                </a:solidFill>
                <a:hlinkClick r:id="rId5"/>
              </a:rPr>
              <a:t>technical-project-leads@lists.aswf.io</a:t>
            </a:r>
            <a:endParaRPr sz="1600"/>
          </a:p>
        </p:txBody>
      </p:sp>
      <p:sp>
        <p:nvSpPr>
          <p:cNvPr id="673" name="Google Shape;673;p96"/>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Discussion Channels</a:t>
            </a:r>
            <a:endParaRPr/>
          </a:p>
        </p:txBody>
      </p:sp>
      <p:sp>
        <p:nvSpPr>
          <p:cNvPr id="674" name="Google Shape;674;p96"/>
          <p:cNvSpPr txBox="1"/>
          <p:nvPr>
            <p:ph idx="2" type="body"/>
          </p:nvPr>
        </p:nvSpPr>
        <p:spPr>
          <a:xfrm>
            <a:off x="4884000" y="1369225"/>
            <a:ext cx="3727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600"/>
              <a:t>Slack Channel</a:t>
            </a:r>
            <a:endParaRPr sz="1600"/>
          </a:p>
          <a:p>
            <a:pPr indent="-330200" lvl="0" marL="457200" rtl="0" algn="l">
              <a:spcBef>
                <a:spcPts val="800"/>
              </a:spcBef>
              <a:spcAft>
                <a:spcPts val="0"/>
              </a:spcAft>
              <a:buSzPts val="1600"/>
              <a:buChar char="●"/>
            </a:pPr>
            <a:r>
              <a:rPr lang="en" sz="1600"/>
              <a:t>You can </a:t>
            </a:r>
            <a:r>
              <a:rPr lang="en" sz="1600" u="sng">
                <a:solidFill>
                  <a:schemeClr val="hlink"/>
                </a:solidFill>
                <a:hlinkClick r:id="rId6"/>
              </a:rPr>
              <a:t>join Academy Software Foundation slack here</a:t>
            </a:r>
            <a:r>
              <a:rPr lang="en" sz="1600"/>
              <a:t>. </a:t>
            </a:r>
            <a:endParaRPr sz="1600"/>
          </a:p>
          <a:p>
            <a:pPr indent="-330200" lvl="0" marL="457200" rtl="0" algn="l">
              <a:spcBef>
                <a:spcPts val="800"/>
              </a:spcBef>
              <a:spcAft>
                <a:spcPts val="0"/>
              </a:spcAft>
              <a:buSzPts val="1600"/>
              <a:buChar char="●"/>
            </a:pPr>
            <a:r>
              <a:rPr lang="en" sz="1600"/>
              <a:t>To join the TAC Slack channel, make a request at </a:t>
            </a:r>
            <a:r>
              <a:rPr lang="en" sz="1600" u="sng">
                <a:solidFill>
                  <a:schemeClr val="hlink"/>
                </a:solidFill>
                <a:hlinkClick r:id="rId7"/>
              </a:rPr>
              <a:t>members.aswf.io</a:t>
            </a:r>
            <a:r>
              <a:rPr lang="en" sz="1600"/>
              <a:t>.</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628800" y="1860750"/>
            <a:ext cx="7886400" cy="711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a:latin typeface="Montserrat"/>
                <a:ea typeface="Montserrat"/>
                <a:cs typeface="Montserrat"/>
                <a:sym typeface="Montserrat"/>
              </a:rPr>
              <a:t>Policies and Other Resources</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1115531" y="273844"/>
            <a:ext cx="6912600" cy="462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t>Important</a:t>
            </a:r>
            <a:r>
              <a:rPr lang="en" sz="2200"/>
              <a:t> Academy Software Foundation Policies and Resources</a:t>
            </a:r>
            <a:endParaRPr sz="2200"/>
          </a:p>
        </p:txBody>
      </p:sp>
      <p:sp>
        <p:nvSpPr>
          <p:cNvPr id="685" name="Google Shape;685;p98"/>
          <p:cNvSpPr txBox="1"/>
          <p:nvPr>
            <p:ph idx="1" type="body"/>
          </p:nvPr>
        </p:nvSpPr>
        <p:spPr>
          <a:xfrm>
            <a:off x="628634" y="1266469"/>
            <a:ext cx="7886400" cy="32634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 sz="1900" u="sng">
                <a:solidFill>
                  <a:schemeClr val="hlink"/>
                </a:solidFill>
                <a:hlinkClick r:id="rId3"/>
              </a:rPr>
              <a:t>Academy Software Foundation Charter</a:t>
            </a:r>
            <a:endParaRPr sz="1900"/>
          </a:p>
          <a:p>
            <a:pPr indent="-349250" lvl="0" marL="457200" rtl="0" algn="l">
              <a:spcBef>
                <a:spcPts val="8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80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40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400"/>
              </a:spcBef>
              <a:spcAft>
                <a:spcPts val="0"/>
              </a:spcAft>
              <a:buSzPts val="1600"/>
              <a:buChar char="○"/>
            </a:pPr>
            <a:r>
              <a:rPr lang="en" sz="1600" u="sng">
                <a:solidFill>
                  <a:schemeClr val="hlink"/>
                </a:solidFill>
                <a:hlinkClick r:id="rId7"/>
              </a:rPr>
              <a:t>Academy Software Foundation hosted project charters</a:t>
            </a:r>
            <a:r>
              <a:rPr lang="en" sz="1600"/>
              <a:t>, which define each project’s intellectual property and licensing policies.</a:t>
            </a:r>
            <a:endParaRPr sz="1600"/>
          </a:p>
          <a:p>
            <a:pPr indent="-349250" lvl="0" marL="457200" rtl="0" algn="l">
              <a:spcBef>
                <a:spcPts val="800"/>
              </a:spcBef>
              <a:spcAft>
                <a:spcPts val="0"/>
              </a:spcAft>
              <a:buSzPts val="1900"/>
              <a:buChar char="●"/>
            </a:pPr>
            <a:r>
              <a:rPr lang="en" sz="1900" u="sng">
                <a:solidFill>
                  <a:schemeClr val="hlink"/>
                </a:solidFill>
                <a:hlinkClick r:id="rId8"/>
              </a:rPr>
              <a:t>ASWF Landscape</a:t>
            </a:r>
            <a:endParaRPr sz="1900"/>
          </a:p>
          <a:p>
            <a:pPr indent="-349250" lvl="0" marL="457200" rtl="0" algn="l">
              <a:spcBef>
                <a:spcPts val="800"/>
              </a:spcBef>
              <a:spcAft>
                <a:spcPts val="0"/>
              </a:spcAft>
              <a:buSzPts val="1900"/>
              <a:buChar char="●"/>
            </a:pPr>
            <a:r>
              <a:rPr lang="en" sz="1900" u="sng">
                <a:solidFill>
                  <a:schemeClr val="hlink"/>
                </a:solidFill>
                <a:hlinkClick r:id="rId9"/>
              </a:rPr>
              <a:t>High Level Overview</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40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‘Academy Software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endParaRPr sz="1200"/>
          </a:p>
          <a:p>
            <a:pPr indent="0" lvl="0" marL="0" rtl="0" algn="l">
              <a:spcBef>
                <a:spcPts val="8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691" name="Google Shape;691;p99"/>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LFX Organization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a:t>Foundation Staff</a:t>
            </a:r>
            <a:endParaRPr/>
          </a:p>
          <a:p>
            <a:pPr indent="0" lvl="0" marL="0" rtl="0" algn="ctr">
              <a:spcBef>
                <a:spcPts val="0"/>
              </a:spcBef>
              <a:spcAft>
                <a:spcPts val="0"/>
              </a:spcAft>
              <a:buClr>
                <a:schemeClr val="dk1"/>
              </a:buClr>
              <a:buSzPts val="800"/>
              <a:buFont typeface="Arial"/>
              <a:buNone/>
            </a:pPr>
            <a:r>
              <a:t/>
            </a:r>
            <a:endParaRPr/>
          </a:p>
          <a:p>
            <a:pPr indent="0" lvl="0" marL="0" rtl="0" algn="ctr">
              <a:spcBef>
                <a:spcPts val="0"/>
              </a:spcBef>
              <a:spcAft>
                <a:spcPts val="0"/>
              </a:spcAft>
              <a:buNone/>
            </a:pPr>
            <a:r>
              <a:t/>
            </a:r>
            <a:endParaRPr/>
          </a:p>
        </p:txBody>
      </p:sp>
      <p:sp>
        <p:nvSpPr>
          <p:cNvPr id="697" name="Google Shape;697;p100"/>
          <p:cNvSpPr txBox="1"/>
          <p:nvPr/>
        </p:nvSpPr>
        <p:spPr>
          <a:xfrm>
            <a:off x="-22425" y="4415419"/>
            <a:ext cx="91665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Contact the staff at </a:t>
            </a:r>
            <a:r>
              <a:rPr b="1" lang="en" sz="2000" u="sng">
                <a:solidFill>
                  <a:schemeClr val="hlink"/>
                </a:solidFill>
                <a:hlinkClick r:id="rId3"/>
              </a:rPr>
              <a:t>members.aswf.io</a:t>
            </a:r>
            <a:endParaRPr b="1" sz="2000"/>
          </a:p>
        </p:txBody>
      </p:sp>
      <p:pic>
        <p:nvPicPr>
          <p:cNvPr id="698" name="Google Shape;698;p100" title="Screenshot 2025-12-11 at 8.09.18 PM.png"/>
          <p:cNvPicPr preferRelativeResize="0"/>
          <p:nvPr/>
        </p:nvPicPr>
        <p:blipFill>
          <a:blip r:embed="rId4">
            <a:alphaModFix/>
          </a:blip>
          <a:stretch>
            <a:fillRect/>
          </a:stretch>
        </p:blipFill>
        <p:spPr>
          <a:xfrm>
            <a:off x="152400" y="1505419"/>
            <a:ext cx="8839200" cy="23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990"/>
              <a:buNone/>
            </a:pPr>
            <a:r>
              <a:rPr lang="en" sz="2200"/>
              <a:t>Who’s Who in the </a:t>
            </a:r>
            <a:r>
              <a:rPr lang="en" sz="2200"/>
              <a:t>Academy Software Foundation</a:t>
            </a:r>
            <a:endParaRPr sz="2200"/>
          </a:p>
        </p:txBody>
      </p:sp>
      <p:sp>
        <p:nvSpPr>
          <p:cNvPr id="704" name="Google Shape;704;p101"/>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u="sng">
                <a:solidFill>
                  <a:schemeClr val="hlink"/>
                </a:solidFill>
                <a:hlinkClick r:id="rId3"/>
              </a:rPr>
              <a:t>Academy Software Foundation Members</a:t>
            </a:r>
            <a:endParaRPr/>
          </a:p>
          <a:p>
            <a:pPr indent="-361950" lvl="0" marL="457200" rtl="0" algn="l">
              <a:spcBef>
                <a:spcPts val="800"/>
              </a:spcBef>
              <a:spcAft>
                <a:spcPts val="0"/>
              </a:spcAft>
              <a:buSzPts val="2100"/>
              <a:buChar char="●"/>
            </a:pPr>
            <a:r>
              <a:rPr lang="en"/>
              <a:t>Staff: </a:t>
            </a:r>
            <a:r>
              <a:rPr lang="en" u="sng">
                <a:solidFill>
                  <a:schemeClr val="hlink"/>
                </a:solidFill>
                <a:hlinkClick r:id="rId4"/>
              </a:rPr>
              <a:t>Academy Software Foundation Staff</a:t>
            </a:r>
            <a:r>
              <a:rPr lang="en"/>
              <a:t>, </a:t>
            </a:r>
            <a:r>
              <a:rPr lang="en" u="sng">
                <a:solidFill>
                  <a:schemeClr val="hlink"/>
                </a:solidFill>
                <a:hlinkClick r:id="rId5"/>
              </a:rPr>
              <a:t>Linux Foundation Leadership</a:t>
            </a:r>
            <a:endParaRPr/>
          </a:p>
          <a:p>
            <a:pPr indent="-361950" lvl="0" marL="457200" rtl="0" algn="l">
              <a:spcBef>
                <a:spcPts val="800"/>
              </a:spcBef>
              <a:spcAft>
                <a:spcPts val="0"/>
              </a:spcAft>
              <a:buSzPts val="2100"/>
              <a:buChar char="●"/>
            </a:pPr>
            <a:r>
              <a:rPr lang="en" u="sng">
                <a:solidFill>
                  <a:schemeClr val="hlink"/>
                </a:solidFill>
                <a:hlinkClick r:id="rId6"/>
              </a:rPr>
              <a:t>Governing Board Members</a:t>
            </a:r>
            <a:endParaRPr/>
          </a:p>
          <a:p>
            <a:pPr indent="-361950" lvl="0" marL="457200" rtl="0" algn="l">
              <a:spcBef>
                <a:spcPts val="800"/>
              </a:spcBef>
              <a:spcAft>
                <a:spcPts val="0"/>
              </a:spcAft>
              <a:buSzPts val="2100"/>
              <a:buChar char="●"/>
            </a:pPr>
            <a:r>
              <a:rPr lang="en" u="sng">
                <a:solidFill>
                  <a:schemeClr val="hlink"/>
                </a:solidFill>
                <a:hlinkClick r:id="rId7"/>
              </a:rPr>
              <a:t>Technical Advisory Council Members</a:t>
            </a:r>
            <a:endParaRPr/>
          </a:p>
          <a:p>
            <a:pPr indent="-361950" lvl="0" marL="457200" rtl="0" algn="l">
              <a:spcBef>
                <a:spcPts val="800"/>
              </a:spcBef>
              <a:spcAft>
                <a:spcPts val="0"/>
              </a:spcAft>
              <a:buSzPts val="2100"/>
              <a:buChar char="●"/>
            </a:pPr>
            <a:r>
              <a:rPr lang="en" u="sng">
                <a:solidFill>
                  <a:schemeClr val="hlink"/>
                </a:solidFill>
                <a:hlinkClick r:id="rId8"/>
              </a:rPr>
              <a:t>Academy Software Foundation Project and Working Group Leads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352550" y="525788"/>
            <a:ext cx="4535400" cy="21375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Thank you!</a:t>
            </a:r>
            <a:endParaRPr/>
          </a:p>
        </p:txBody>
      </p:sp>
      <p:sp>
        <p:nvSpPr>
          <p:cNvPr id="710" name="Google Shape;710;p102"/>
          <p:cNvSpPr txBox="1"/>
          <p:nvPr>
            <p:ph idx="1" type="subTitle"/>
          </p:nvPr>
        </p:nvSpPr>
        <p:spPr>
          <a:xfrm>
            <a:off x="4352550" y="2852944"/>
            <a:ext cx="4535400" cy="695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If you have any questions, feel free to contact the staff at </a:t>
            </a:r>
            <a:r>
              <a:rPr lang="en" u="sng">
                <a:solidFill>
                  <a:schemeClr val="hlink"/>
                </a:solidFill>
                <a:hlinkClick r:id="rId3"/>
              </a:rPr>
              <a:t>members.aswf.io</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7"/>
          <p:cNvSpPr txBox="1"/>
          <p:nvPr>
            <p:ph type="title"/>
          </p:nvPr>
        </p:nvSpPr>
        <p:spPr>
          <a:xfrm>
            <a:off x="628650" y="398531"/>
            <a:ext cx="7886700" cy="510900"/>
          </a:xfrm>
          <a:prstGeom prst="rect">
            <a:avLst/>
          </a:prstGeom>
          <a:noFill/>
          <a:ln>
            <a:noFill/>
          </a:ln>
        </p:spPr>
        <p:txBody>
          <a:bodyPr anchorCtr="0" anchor="ctr" bIns="34250" lIns="34250" spcFirstLastPara="1" rIns="34250" wrap="square" tIns="34250">
            <a:normAutofit/>
          </a:bodyPr>
          <a:lstStyle/>
          <a:p>
            <a:pPr indent="0" lvl="0" marL="0" marR="0" rtl="0" algn="ctr">
              <a:lnSpc>
                <a:spcPct val="90000"/>
              </a:lnSpc>
              <a:spcBef>
                <a:spcPts val="0"/>
              </a:spcBef>
              <a:spcAft>
                <a:spcPts val="0"/>
              </a:spcAft>
              <a:buClr>
                <a:srgbClr val="FFFFFF"/>
              </a:buClr>
              <a:buSzPts val="2300"/>
              <a:buFont typeface="Arial"/>
              <a:buNone/>
            </a:pPr>
            <a:r>
              <a:rPr lang="en" sz="2300">
                <a:solidFill>
                  <a:schemeClr val="lt1"/>
                </a:solidFill>
              </a:rPr>
              <a:t>An Open Source Foundation Developed in Partnership</a:t>
            </a:r>
            <a:endParaRPr sz="1100">
              <a:solidFill>
                <a:schemeClr val="lt1"/>
              </a:solidFill>
            </a:endParaRPr>
          </a:p>
        </p:txBody>
      </p:sp>
      <p:pic>
        <p:nvPicPr>
          <p:cNvPr descr="Google Shape;303;p2" id="299" name="Google Shape;299;p77"/>
          <p:cNvPicPr preferRelativeResize="0"/>
          <p:nvPr/>
        </p:nvPicPr>
        <p:blipFill rotWithShape="1">
          <a:blip r:embed="rId3">
            <a:alphaModFix/>
          </a:blip>
          <a:srcRect b="0" l="0" r="0" t="0"/>
          <a:stretch/>
        </p:blipFill>
        <p:spPr>
          <a:xfrm>
            <a:off x="6376059" y="2054641"/>
            <a:ext cx="2432483" cy="799747"/>
          </a:xfrm>
          <a:prstGeom prst="rect">
            <a:avLst/>
          </a:prstGeom>
          <a:noFill/>
          <a:ln>
            <a:noFill/>
          </a:ln>
          <a:effectLst>
            <a:outerShdw blurRad="228600" rotWithShape="0" dir="5400000" dist="82779">
              <a:srgbClr val="000000">
                <a:alpha val="64313"/>
              </a:srgbClr>
            </a:outerShdw>
          </a:effectLst>
        </p:spPr>
      </p:pic>
      <p:pic>
        <p:nvPicPr>
          <p:cNvPr descr="Google Shape;305;p2" id="300" name="Google Shape;300;p77"/>
          <p:cNvPicPr preferRelativeResize="0"/>
          <p:nvPr/>
        </p:nvPicPr>
        <p:blipFill rotWithShape="1">
          <a:blip r:embed="rId4">
            <a:alphaModFix/>
          </a:blip>
          <a:srcRect b="0" l="0" r="0" t="0"/>
          <a:stretch/>
        </p:blipFill>
        <p:spPr>
          <a:xfrm>
            <a:off x="628652" y="1408466"/>
            <a:ext cx="2263544" cy="2263544"/>
          </a:xfrm>
          <a:prstGeom prst="rect">
            <a:avLst/>
          </a:prstGeom>
          <a:noFill/>
          <a:ln>
            <a:noFill/>
          </a:ln>
          <a:effectLst>
            <a:outerShdw blurRad="228600" rotWithShape="0" dir="5400000" dist="82779">
              <a:srgbClr val="000000"/>
            </a:outerShdw>
          </a:effectLst>
        </p:spPr>
      </p:pic>
      <p:sp>
        <p:nvSpPr>
          <p:cNvPr id="301" name="Google Shape;301;p77"/>
          <p:cNvSpPr txBox="1"/>
          <p:nvPr/>
        </p:nvSpPr>
        <p:spPr>
          <a:xfrm>
            <a:off x="3079114" y="1588299"/>
            <a:ext cx="3003000" cy="214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8" title="Milestone Number"/>
          <p:cNvSpPr/>
          <p:nvPr/>
        </p:nvSpPr>
        <p:spPr>
          <a:xfrm>
            <a:off x="959904" y="314245"/>
            <a:ext cx="220800" cy="2307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sp>
        <p:nvSpPr>
          <p:cNvPr id="307" name="Google Shape;307;p78" title="Milestone Tall Arrow"/>
          <p:cNvSpPr/>
          <p:nvPr/>
        </p:nvSpPr>
        <p:spPr>
          <a:xfrm>
            <a:off x="928819" y="168656"/>
            <a:ext cx="349200" cy="40602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08" name="Google Shape;308;p78"/>
          <p:cNvSpPr txBox="1"/>
          <p:nvPr/>
        </p:nvSpPr>
        <p:spPr>
          <a:xfrm>
            <a:off x="-210240" y="140458"/>
            <a:ext cx="1087500" cy="192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400"/>
              <a:buFont typeface="Arial"/>
              <a:buNone/>
            </a:pPr>
            <a:r>
              <a:rPr b="1" i="0" lang="en" sz="1400" u="none" cap="none" strike="noStrike">
                <a:solidFill>
                  <a:srgbClr val="FFD966"/>
                </a:solidFill>
                <a:latin typeface="Trebuchet MS"/>
                <a:ea typeface="Trebuchet MS"/>
                <a:cs typeface="Trebuchet MS"/>
                <a:sym typeface="Trebuchet MS"/>
              </a:rPr>
              <a:t>ASWF created</a:t>
            </a:r>
            <a:endParaRPr b="1" i="0" sz="1400" u="none" cap="none" strike="noStrike">
              <a:solidFill>
                <a:srgbClr val="FFD966"/>
              </a:solidFill>
              <a:latin typeface="Arial"/>
              <a:ea typeface="Arial"/>
              <a:cs typeface="Arial"/>
              <a:sym typeface="Arial"/>
            </a:endParaRPr>
          </a:p>
        </p:txBody>
      </p:sp>
      <p:sp>
        <p:nvSpPr>
          <p:cNvPr id="309" name="Google Shape;309;p78"/>
          <p:cNvSpPr txBox="1"/>
          <p:nvPr/>
        </p:nvSpPr>
        <p:spPr>
          <a:xfrm>
            <a:off x="-66642" y="542265"/>
            <a:ext cx="930300" cy="10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August 10, 2018</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1" lang="en" sz="700" u="none" cap="none" strike="noStrike">
                <a:solidFill>
                  <a:srgbClr val="FFFFFF"/>
                </a:solidFill>
                <a:latin typeface="Trebuchet MS"/>
                <a:ea typeface="Trebuchet MS"/>
                <a:cs typeface="Trebuchet MS"/>
                <a:sym typeface="Trebuchet MS"/>
              </a:rPr>
              <a:t>Founding members:</a:t>
            </a:r>
            <a:endParaRPr b="0" i="1" sz="7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Animal Logic</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Autodesk</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Blue Sky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Cisco</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DNEG</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DreamWorks Animation</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Epic Games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Foundry</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Google Cloud</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Intel</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SideFX</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The Walt Disney Studios</a:t>
            </a:r>
            <a:endParaRPr b="0" i="0" sz="8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Weta Digital</a:t>
            </a:r>
            <a:endParaRPr b="0" i="0" sz="800" u="none" cap="none" strike="noStrike">
              <a:solidFill>
                <a:srgbClr val="FFFFFF"/>
              </a:solidFill>
              <a:latin typeface="Trebuchet MS"/>
              <a:ea typeface="Trebuchet MS"/>
              <a:cs typeface="Trebuchet MS"/>
              <a:sym typeface="Trebuchet MS"/>
            </a:endParaRPr>
          </a:p>
        </p:txBody>
      </p:sp>
      <p:sp>
        <p:nvSpPr>
          <p:cNvPr id="310" name="Google Shape;310;p78" title="Milestone Arrow"/>
          <p:cNvSpPr/>
          <p:nvPr/>
        </p:nvSpPr>
        <p:spPr>
          <a:xfrm>
            <a:off x="1348459" y="2101556"/>
            <a:ext cx="326700" cy="211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78" title="Milestone Number"/>
          <p:cNvSpPr/>
          <p:nvPr/>
        </p:nvSpPr>
        <p:spPr>
          <a:xfrm>
            <a:off x="1408683" y="2217023"/>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02</a:t>
            </a:r>
            <a:endParaRPr b="0" i="0" sz="1400" u="none" cap="none" strike="noStrike">
              <a:solidFill>
                <a:srgbClr val="000000"/>
              </a:solidFill>
              <a:latin typeface="Arial"/>
              <a:ea typeface="Arial"/>
              <a:cs typeface="Arial"/>
              <a:sym typeface="Arial"/>
            </a:endParaRPr>
          </a:p>
        </p:txBody>
      </p:sp>
      <p:grpSp>
        <p:nvGrpSpPr>
          <p:cNvPr id="312" name="Google Shape;312;p78" title="Milestone Text"/>
          <p:cNvGrpSpPr/>
          <p:nvPr/>
        </p:nvGrpSpPr>
        <p:grpSpPr>
          <a:xfrm>
            <a:off x="1349652" y="457106"/>
            <a:ext cx="1193601" cy="524180"/>
            <a:chOff x="2084853" y="-1437412"/>
            <a:chExt cx="1718400" cy="754650"/>
          </a:xfrm>
        </p:grpSpPr>
        <p:sp>
          <p:nvSpPr>
            <p:cNvPr id="313" name="Google Shape;313;p78"/>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D966"/>
                  </a:solidFill>
                  <a:latin typeface="Trebuchet MS"/>
                  <a:ea typeface="Trebuchet MS"/>
                  <a:cs typeface="Trebuchet MS"/>
                  <a:sym typeface="Trebuchet MS"/>
                </a:rPr>
                <a:t>First project</a:t>
              </a:r>
              <a:endParaRPr b="0" i="0" sz="1200" u="none" cap="none" strike="noStrike">
                <a:solidFill>
                  <a:srgbClr val="FFD966"/>
                </a:solidFill>
                <a:latin typeface="Arial"/>
                <a:ea typeface="Arial"/>
                <a:cs typeface="Arial"/>
                <a:sym typeface="Arial"/>
              </a:endParaRPr>
            </a:p>
          </p:txBody>
        </p:sp>
        <p:sp>
          <p:nvSpPr>
            <p:cNvPr id="314" name="Google Shape;314;p78"/>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October 23,2018</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OpenVDB</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lt1"/>
                  </a:solidFill>
                  <a:latin typeface="Trebuchet MS"/>
                  <a:ea typeface="Trebuchet MS"/>
                  <a:cs typeface="Trebuchet MS"/>
                  <a:sym typeface="Trebuchet MS"/>
                </a:rPr>
                <a:t>New members:</a:t>
              </a:r>
              <a:endParaRPr b="0" i="1"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Sony Pictures Entertainment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Warner Bros.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Blender Foundation</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Visual Effects Society</a:t>
              </a:r>
              <a:endParaRPr b="0" i="0" sz="800" u="none" cap="none" strike="noStrike">
                <a:solidFill>
                  <a:schemeClr val="lt1"/>
                </a:solidFill>
                <a:latin typeface="Trebuchet MS"/>
                <a:ea typeface="Trebuchet MS"/>
                <a:cs typeface="Trebuchet MS"/>
                <a:sym typeface="Trebuchet MS"/>
              </a:endParaRPr>
            </a:p>
          </p:txBody>
        </p:sp>
      </p:grpSp>
      <p:grpSp>
        <p:nvGrpSpPr>
          <p:cNvPr id="315" name="Google Shape;315;p78" title="Milestone 4"/>
          <p:cNvGrpSpPr/>
          <p:nvPr/>
        </p:nvGrpSpPr>
        <p:grpSpPr>
          <a:xfrm>
            <a:off x="2152238" y="2446146"/>
            <a:ext cx="1071454" cy="1778765"/>
            <a:chOff x="5194569" y="2879132"/>
            <a:chExt cx="1542548" cy="2560848"/>
          </a:xfrm>
        </p:grpSpPr>
        <p:sp>
          <p:nvSpPr>
            <p:cNvPr id="316" name="Google Shape;316;p78"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17" name="Google Shape;317;p78"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04</a:t>
              </a:r>
              <a:endParaRPr b="0" i="0" sz="1400" u="none" cap="none" strike="noStrike">
                <a:solidFill>
                  <a:srgbClr val="000000"/>
                </a:solidFill>
                <a:latin typeface="Arial"/>
                <a:ea typeface="Arial"/>
                <a:cs typeface="Arial"/>
                <a:sym typeface="Arial"/>
              </a:endParaRPr>
            </a:p>
          </p:txBody>
        </p:sp>
        <p:grpSp>
          <p:nvGrpSpPr>
            <p:cNvPr id="318" name="Google Shape;318;p78" title="Milestone Text"/>
            <p:cNvGrpSpPr/>
            <p:nvPr/>
          </p:nvGrpSpPr>
          <p:grpSpPr>
            <a:xfrm>
              <a:off x="5194569" y="2879132"/>
              <a:ext cx="1542548" cy="559915"/>
              <a:chOff x="1900453" y="1419541"/>
              <a:chExt cx="1542548" cy="559915"/>
            </a:xfrm>
          </p:grpSpPr>
          <p:sp>
            <p:nvSpPr>
              <p:cNvPr id="319" name="Google Shape;319;p78"/>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20" name="Google Shape;320;p78"/>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600" u="none" cap="none" strike="noStrike">
                    <a:solidFill>
                      <a:srgbClr val="FFD966"/>
                    </a:solidFill>
                    <a:latin typeface="Trebuchet MS"/>
                    <a:ea typeface="Trebuchet MS"/>
                    <a:cs typeface="Trebuchet MS"/>
                    <a:sym typeface="Trebuchet MS"/>
                  </a:rPr>
                  <a:t>May 1 2019</a:t>
                </a:r>
                <a:endParaRPr b="0" i="0" sz="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00B0F0"/>
                  </a:solidFill>
                  <a:latin typeface="Trebuchet MS"/>
                  <a:ea typeface="Trebuchet MS"/>
                  <a:cs typeface="Trebuchet MS"/>
                  <a:sym typeface="Trebuchet MS"/>
                </a:endParaRPr>
              </a:p>
            </p:txBody>
          </p:sp>
          <p:sp>
            <p:nvSpPr>
              <p:cNvPr id="321" name="Google Shape;321;p78"/>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OpenEXR</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OpenCue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NVIDIA</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ftrack</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Red Hat</a:t>
                </a:r>
                <a:endParaRPr b="0" i="0" sz="800" u="none" cap="none" strike="noStrike">
                  <a:solidFill>
                    <a:schemeClr val="lt1"/>
                  </a:solidFill>
                  <a:latin typeface="Trebuchet MS"/>
                  <a:ea typeface="Trebuchet MS"/>
                  <a:cs typeface="Trebuchet MS"/>
                  <a:sym typeface="Trebuchet MS"/>
                </a:endParaRPr>
              </a:p>
            </p:txBody>
          </p:sp>
        </p:grpSp>
      </p:grpSp>
      <p:grpSp>
        <p:nvGrpSpPr>
          <p:cNvPr id="322" name="Google Shape;322;p78" title="Milestone 8"/>
          <p:cNvGrpSpPr/>
          <p:nvPr/>
        </p:nvGrpSpPr>
        <p:grpSpPr>
          <a:xfrm>
            <a:off x="3381284" y="3775194"/>
            <a:ext cx="304845" cy="330341"/>
            <a:chOff x="7791443" y="4810913"/>
            <a:chExt cx="538500" cy="608700"/>
          </a:xfrm>
        </p:grpSpPr>
        <p:sp>
          <p:nvSpPr>
            <p:cNvPr id="323" name="Google Shape;323;p78"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49823"/>
                </a:solidFill>
                <a:latin typeface="Trebuchet MS"/>
                <a:ea typeface="Trebuchet MS"/>
                <a:cs typeface="Trebuchet MS"/>
                <a:sym typeface="Trebuchet MS"/>
              </a:endParaRPr>
            </a:p>
          </p:txBody>
        </p:sp>
        <p:sp>
          <p:nvSpPr>
            <p:cNvPr id="324" name="Google Shape;324;p78"/>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COVID</a:t>
              </a:r>
              <a:endParaRPr b="0" i="0" sz="10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19</a:t>
              </a:r>
              <a:endParaRPr b="0" i="0" sz="700" u="none" cap="none" strike="noStrike">
                <a:solidFill>
                  <a:srgbClr val="B49823"/>
                </a:solidFill>
                <a:latin typeface="Arial"/>
                <a:ea typeface="Arial"/>
                <a:cs typeface="Arial"/>
                <a:sym typeface="Arial"/>
              </a:endParaRPr>
            </a:p>
          </p:txBody>
        </p:sp>
      </p:grpSp>
      <p:grpSp>
        <p:nvGrpSpPr>
          <p:cNvPr id="325" name="Google Shape;325;p78" title="Milestone 3"/>
          <p:cNvGrpSpPr/>
          <p:nvPr/>
        </p:nvGrpSpPr>
        <p:grpSpPr>
          <a:xfrm>
            <a:off x="1748212" y="2071221"/>
            <a:ext cx="1193751" cy="2136336"/>
            <a:chOff x="3350604" y="2363462"/>
            <a:chExt cx="1718617" cy="3075635"/>
          </a:xfrm>
        </p:grpSpPr>
        <p:sp>
          <p:nvSpPr>
            <p:cNvPr id="326" name="Google Shape;326;p78"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7" name="Google Shape;327;p78"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03</a:t>
              </a:r>
              <a:endParaRPr b="0" i="0" sz="1400" u="none" cap="none" strike="noStrike">
                <a:solidFill>
                  <a:srgbClr val="000000"/>
                </a:solidFill>
                <a:latin typeface="Arial"/>
                <a:ea typeface="Arial"/>
                <a:cs typeface="Arial"/>
                <a:sym typeface="Arial"/>
              </a:endParaRPr>
            </a:p>
          </p:txBody>
        </p:sp>
        <p:sp>
          <p:nvSpPr>
            <p:cNvPr id="328" name="Google Shape;328;p78"/>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February 8,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OpenColorIO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grpSp>
        <p:nvGrpSpPr>
          <p:cNvPr id="329" name="Google Shape;329;p78" title="Milestone 3"/>
          <p:cNvGrpSpPr/>
          <p:nvPr/>
        </p:nvGrpSpPr>
        <p:grpSpPr>
          <a:xfrm>
            <a:off x="2613007" y="470656"/>
            <a:ext cx="1194791" cy="3749283"/>
            <a:chOff x="3222037" y="41689"/>
            <a:chExt cx="1720114" cy="5397758"/>
          </a:xfrm>
        </p:grpSpPr>
        <p:sp>
          <p:nvSpPr>
            <p:cNvPr id="330" name="Google Shape;330;p78"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1" name="Google Shape;331;p78"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05</a:t>
              </a:r>
              <a:endParaRPr b="0" i="0" sz="1400" u="none" cap="none" strike="noStrike">
                <a:solidFill>
                  <a:srgbClr val="000000"/>
                </a:solidFill>
                <a:latin typeface="Arial"/>
                <a:ea typeface="Arial"/>
                <a:cs typeface="Arial"/>
                <a:sym typeface="Arial"/>
              </a:endParaRPr>
            </a:p>
          </p:txBody>
        </p:sp>
        <p:grpSp>
          <p:nvGrpSpPr>
            <p:cNvPr id="332" name="Google Shape;332;p78" title="Milestone Text"/>
            <p:cNvGrpSpPr/>
            <p:nvPr/>
          </p:nvGrpSpPr>
          <p:grpSpPr>
            <a:xfrm>
              <a:off x="3223751" y="41689"/>
              <a:ext cx="1718400" cy="777640"/>
              <a:chOff x="1884312" y="-1417902"/>
              <a:chExt cx="1718400" cy="777640"/>
            </a:xfrm>
          </p:grpSpPr>
          <p:sp>
            <p:nvSpPr>
              <p:cNvPr id="333" name="Google Shape;333;p78"/>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 2019</a:t>
                </a:r>
                <a:endParaRPr b="0" i="0" sz="1100" u="none" cap="none" strike="noStrike">
                  <a:solidFill>
                    <a:srgbClr val="FFD966"/>
                  </a:solidFill>
                  <a:latin typeface="Arial"/>
                  <a:ea typeface="Arial"/>
                  <a:cs typeface="Arial"/>
                  <a:sym typeface="Arial"/>
                </a:endParaRPr>
              </a:p>
            </p:txBody>
          </p:sp>
          <p:sp>
            <p:nvSpPr>
              <p:cNvPr id="334" name="Google Shape;334;p78"/>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July 29,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OpenTimelineIO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Netflix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Amazon Web Services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Rodeo FX</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MovieLabs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35" name="Google Shape;335;p78" title="Milestone Arrow"/>
          <p:cNvSpPr/>
          <p:nvPr/>
        </p:nvSpPr>
        <p:spPr>
          <a:xfrm>
            <a:off x="3000389" y="2258806"/>
            <a:ext cx="326700" cy="1948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36" name="Google Shape;336;p78" title="Milestone Number"/>
          <p:cNvSpPr/>
          <p:nvPr/>
        </p:nvSpPr>
        <p:spPr>
          <a:xfrm>
            <a:off x="3069177" y="2341854"/>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06</a:t>
            </a:r>
            <a:endParaRPr b="0" i="0" sz="1400" u="none" cap="none" strike="noStrike">
              <a:solidFill>
                <a:srgbClr val="000000"/>
              </a:solidFill>
              <a:latin typeface="Arial"/>
              <a:ea typeface="Arial"/>
              <a:cs typeface="Arial"/>
              <a:sym typeface="Arial"/>
            </a:endParaRPr>
          </a:p>
        </p:txBody>
      </p:sp>
      <p:sp>
        <p:nvSpPr>
          <p:cNvPr id="337" name="Google Shape;337;p78"/>
          <p:cNvSpPr txBox="1"/>
          <p:nvPr/>
        </p:nvSpPr>
        <p:spPr>
          <a:xfrm>
            <a:off x="3022357" y="1770881"/>
            <a:ext cx="757200" cy="1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Sept 13,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Apple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Microsoft</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B49823"/>
              </a:solidFill>
              <a:latin typeface="Trebuchet MS"/>
              <a:ea typeface="Trebuchet MS"/>
              <a:cs typeface="Trebuchet MS"/>
              <a:sym typeface="Trebuchet MS"/>
            </a:endParaRPr>
          </a:p>
        </p:txBody>
      </p:sp>
      <p:grpSp>
        <p:nvGrpSpPr>
          <p:cNvPr id="338" name="Google Shape;338;p78" title="Milestone 3"/>
          <p:cNvGrpSpPr/>
          <p:nvPr/>
        </p:nvGrpSpPr>
        <p:grpSpPr>
          <a:xfrm>
            <a:off x="3743314" y="1524288"/>
            <a:ext cx="386337" cy="2683459"/>
            <a:chOff x="3360040" y="1779237"/>
            <a:chExt cx="556200" cy="3863316"/>
          </a:xfrm>
        </p:grpSpPr>
        <p:sp>
          <p:nvSpPr>
            <p:cNvPr id="339" name="Google Shape;339;p78"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40" name="Google Shape;340;p78"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07</a:t>
              </a:r>
              <a:endParaRPr b="0" i="0" sz="1400" u="none" cap="none" strike="noStrike">
                <a:solidFill>
                  <a:srgbClr val="000000"/>
                </a:solidFill>
                <a:latin typeface="Arial"/>
                <a:ea typeface="Arial"/>
                <a:cs typeface="Arial"/>
                <a:sym typeface="Arial"/>
              </a:endParaRPr>
            </a:p>
          </p:txBody>
        </p:sp>
        <p:sp>
          <p:nvSpPr>
            <p:cNvPr id="341" name="Google Shape;341;p78"/>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April 16</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Open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700" u="none" cap="none" strike="noStrike">
                  <a:solidFill>
                    <a:srgbClr val="C3602C"/>
                  </a:solidFill>
                  <a:latin typeface="Trebuchet MS"/>
                  <a:ea typeface="Trebuchet MS"/>
                  <a:cs typeface="Trebuchet MS"/>
                  <a:sym typeface="Trebuchet MS"/>
                </a:rPr>
                <a:t>Shading </a:t>
              </a:r>
              <a:endParaRPr b="1" i="0" sz="7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Language</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Trebuchet MS"/>
                  <a:ea typeface="Trebuchet MS"/>
                  <a:cs typeface="Trebuchet MS"/>
                  <a:sym typeface="Trebuchet MS"/>
                </a:rPr>
                <a:t>AMD</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chemeClr val="lt1"/>
                  </a:solidFill>
                  <a:latin typeface="Trebuchet MS"/>
                  <a:ea typeface="Trebuchet MS"/>
                  <a:cs typeface="Trebuchet MS"/>
                  <a:sym typeface="Trebuchet MS"/>
                </a:rPr>
                <a:t>DockYard</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D966"/>
                </a:solidFill>
                <a:latin typeface="Trebuchet MS"/>
                <a:ea typeface="Trebuchet MS"/>
                <a:cs typeface="Trebuchet MS"/>
                <a:sym typeface="Trebuchet MS"/>
              </a:endParaRPr>
            </a:p>
          </p:txBody>
        </p:sp>
      </p:grpSp>
      <p:grpSp>
        <p:nvGrpSpPr>
          <p:cNvPr id="342" name="Google Shape;342;p78"/>
          <p:cNvGrpSpPr/>
          <p:nvPr/>
        </p:nvGrpSpPr>
        <p:grpSpPr>
          <a:xfrm>
            <a:off x="4170435" y="446289"/>
            <a:ext cx="934085" cy="3761054"/>
            <a:chOff x="6941408" y="649743"/>
            <a:chExt cx="1245446" cy="5014739"/>
          </a:xfrm>
        </p:grpSpPr>
        <p:grpSp>
          <p:nvGrpSpPr>
            <p:cNvPr id="343" name="Google Shape;343;p78"/>
            <p:cNvGrpSpPr/>
            <p:nvPr/>
          </p:nvGrpSpPr>
          <p:grpSpPr>
            <a:xfrm>
              <a:off x="6941408" y="649743"/>
              <a:ext cx="1245446" cy="5014739"/>
              <a:chOff x="7627208" y="649743"/>
              <a:chExt cx="1245446" cy="5014739"/>
            </a:xfrm>
          </p:grpSpPr>
          <p:sp>
            <p:nvSpPr>
              <p:cNvPr id="344" name="Google Shape;344;p78"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45" name="Google Shape;345;p78" title="Milestone Text"/>
              <p:cNvGrpSpPr/>
              <p:nvPr/>
            </p:nvGrpSpPr>
            <p:grpSpPr>
              <a:xfrm>
                <a:off x="7627208" y="649743"/>
                <a:ext cx="1245446" cy="740434"/>
                <a:chOff x="2070091" y="-1059208"/>
                <a:chExt cx="1344829" cy="771446"/>
              </a:xfrm>
            </p:grpSpPr>
            <p:sp>
              <p:nvSpPr>
                <p:cNvPr id="346" name="Google Shape;346;p78"/>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5"/>
                      </a:solidFill>
                      <a:latin typeface="Trebuchet MS"/>
                      <a:ea typeface="Trebuchet MS"/>
                      <a:cs typeface="Trebuchet MS"/>
                      <a:sym typeface="Trebuchet MS"/>
                    </a:rPr>
                    <a:t>Open Source Days 2020</a:t>
                  </a:r>
                  <a:endParaRPr b="0" i="0" sz="1100" u="none" cap="none" strike="noStrike">
                    <a:solidFill>
                      <a:srgbClr val="FFD965"/>
                    </a:solidFill>
                    <a:latin typeface="Arial"/>
                    <a:ea typeface="Arial"/>
                    <a:cs typeface="Arial"/>
                    <a:sym typeface="Arial"/>
                  </a:endParaRPr>
                </a:p>
              </p:txBody>
            </p:sp>
            <p:sp>
              <p:nvSpPr>
                <p:cNvPr id="347" name="Google Shape;347;p78"/>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19-20 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Unity </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Conductor Technologies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SMPTE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348" name="Google Shape;348;p78"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08</a:t>
              </a:r>
              <a:endParaRPr b="0" i="0" sz="1400" u="none" cap="none" strike="noStrike">
                <a:solidFill>
                  <a:srgbClr val="000000"/>
                </a:solidFill>
                <a:latin typeface="Arial"/>
                <a:ea typeface="Arial"/>
                <a:cs typeface="Arial"/>
                <a:sym typeface="Arial"/>
              </a:endParaRPr>
            </a:p>
          </p:txBody>
        </p:sp>
      </p:grpSp>
      <p:grpSp>
        <p:nvGrpSpPr>
          <p:cNvPr id="349" name="Google Shape;349;p78"/>
          <p:cNvGrpSpPr/>
          <p:nvPr/>
        </p:nvGrpSpPr>
        <p:grpSpPr>
          <a:xfrm>
            <a:off x="140773" y="2770888"/>
            <a:ext cx="569903" cy="1468924"/>
            <a:chOff x="1439424" y="3403934"/>
            <a:chExt cx="820476" cy="2114777"/>
          </a:xfrm>
        </p:grpSpPr>
        <p:grpSp>
          <p:nvGrpSpPr>
            <p:cNvPr id="350" name="Google Shape;350;p78"/>
            <p:cNvGrpSpPr/>
            <p:nvPr/>
          </p:nvGrpSpPr>
          <p:grpSpPr>
            <a:xfrm>
              <a:off x="1439424" y="3945707"/>
              <a:ext cx="818400" cy="1573004"/>
              <a:chOff x="96469" y="3863942"/>
              <a:chExt cx="818400" cy="1573004"/>
            </a:xfrm>
          </p:grpSpPr>
          <p:sp>
            <p:nvSpPr>
              <p:cNvPr id="351" name="Google Shape;351;p78"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2" name="Google Shape;352;p78" title="Milestone Text"/>
              <p:cNvGrpSpPr/>
              <p:nvPr/>
            </p:nvGrpSpPr>
            <p:grpSpPr>
              <a:xfrm>
                <a:off x="96469" y="3863942"/>
                <a:ext cx="818400" cy="872733"/>
                <a:chOff x="1147427" y="3655833"/>
                <a:chExt cx="818400" cy="872733"/>
              </a:xfrm>
            </p:grpSpPr>
            <p:sp>
              <p:nvSpPr>
                <p:cNvPr id="353" name="Google Shape;353;p78"/>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Open source</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Investigation </a:t>
                  </a:r>
                  <a:endParaRPr b="0" i="0" sz="13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rPr b="0" i="0" lang="en" sz="700" u="none" cap="none" strike="noStrike">
                      <a:solidFill>
                        <a:srgbClr val="B49823"/>
                      </a:solidFill>
                      <a:latin typeface="Trebuchet MS"/>
                      <a:ea typeface="Trebuchet MS"/>
                      <a:cs typeface="Trebuchet MS"/>
                      <a:sym typeface="Trebuchet MS"/>
                    </a:rPr>
                    <a:t>concludes</a:t>
                  </a:r>
                  <a:endParaRPr b="0" i="0" sz="1300" u="none" cap="none" strike="noStrike">
                    <a:solidFill>
                      <a:srgbClr val="B49823"/>
                    </a:solidFill>
                    <a:latin typeface="Arial"/>
                    <a:ea typeface="Arial"/>
                    <a:cs typeface="Arial"/>
                    <a:sym typeface="Arial"/>
                  </a:endParaRPr>
                </a:p>
              </p:txBody>
            </p:sp>
            <p:sp>
              <p:nvSpPr>
                <p:cNvPr id="354" name="Google Shape;354;p78"/>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Scitech </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C7AB66"/>
                      </a:solidFill>
                      <a:latin typeface="Trebuchet MS"/>
                      <a:ea typeface="Trebuchet MS"/>
                      <a:cs typeface="Trebuchet MS"/>
                      <a:sym typeface="Trebuchet MS"/>
                    </a:rPr>
                    <a:t>Council</a:t>
                  </a:r>
                  <a:endParaRPr b="0" i="0" sz="1300" u="none" cap="none" strike="noStrike">
                    <a:solidFill>
                      <a:srgbClr val="000000"/>
                    </a:solidFill>
                    <a:latin typeface="Arial"/>
                    <a:ea typeface="Arial"/>
                    <a:cs typeface="Arial"/>
                    <a:sym typeface="Arial"/>
                  </a:endParaRPr>
                </a:p>
              </p:txBody>
            </p:sp>
          </p:grpSp>
        </p:grpSp>
        <p:pic>
          <p:nvPicPr>
            <p:cNvPr id="355" name="Google Shape;355;p78"/>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356" name="Google Shape;356;p78"/>
          <p:cNvGrpSpPr/>
          <p:nvPr/>
        </p:nvGrpSpPr>
        <p:grpSpPr>
          <a:xfrm>
            <a:off x="4997626" y="443331"/>
            <a:ext cx="941241" cy="3776583"/>
            <a:chOff x="8850426" y="35014"/>
            <a:chExt cx="1355083" cy="5437062"/>
          </a:xfrm>
        </p:grpSpPr>
        <p:sp>
          <p:nvSpPr>
            <p:cNvPr id="357" name="Google Shape;357;p78"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58" name="Google Shape;358;p78" title="Milestone Text"/>
            <p:cNvGrpSpPr/>
            <p:nvPr/>
          </p:nvGrpSpPr>
          <p:grpSpPr>
            <a:xfrm>
              <a:off x="8850426" y="35014"/>
              <a:ext cx="1355083" cy="750022"/>
              <a:chOff x="2003774" y="-1080659"/>
              <a:chExt cx="1355083" cy="723680"/>
            </a:xfrm>
          </p:grpSpPr>
          <p:sp>
            <p:nvSpPr>
              <p:cNvPr id="359" name="Google Shape;359;p78"/>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Days 2021</a:t>
                </a:r>
                <a:endParaRPr b="0" i="0" sz="1100" u="none" cap="none" strike="noStrike">
                  <a:solidFill>
                    <a:srgbClr val="FFD966"/>
                  </a:solidFill>
                  <a:latin typeface="Arial"/>
                  <a:ea typeface="Arial"/>
                  <a:cs typeface="Arial"/>
                  <a:sym typeface="Arial"/>
                </a:endParaRPr>
              </a:p>
            </p:txBody>
          </p:sp>
          <p:sp>
            <p:nvSpPr>
              <p:cNvPr id="360" name="Google Shape;360;p78"/>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4-5 2021</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MaterialX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Maxon</a:t>
                </a:r>
                <a:r>
                  <a:rPr b="0" i="0" lang="en" sz="900" u="none" cap="none" strike="noStrike">
                    <a:solidFill>
                      <a:srgbClr val="FFFFFF"/>
                    </a:solidFill>
                    <a:latin typeface="Trebuchet MS"/>
                    <a:ea typeface="Trebuchet MS"/>
                    <a:cs typeface="Trebuchet MS"/>
                    <a:sym typeface="Trebuchet MS"/>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61" name="Google Shape;361;p78"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10</a:t>
              </a:r>
              <a:endParaRPr b="0" i="0" sz="1400" u="none" cap="none" strike="noStrike">
                <a:solidFill>
                  <a:srgbClr val="000000"/>
                </a:solidFill>
                <a:latin typeface="Arial"/>
                <a:ea typeface="Arial"/>
                <a:cs typeface="Arial"/>
                <a:sym typeface="Arial"/>
              </a:endParaRPr>
            </a:p>
          </p:txBody>
        </p:sp>
      </p:grpSp>
      <p:sp>
        <p:nvSpPr>
          <p:cNvPr id="362" name="Google Shape;362;p78" title="Milestone Number"/>
          <p:cNvSpPr/>
          <p:nvPr/>
        </p:nvSpPr>
        <p:spPr>
          <a:xfrm>
            <a:off x="3382725" y="3407980"/>
            <a:ext cx="304800" cy="2985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49823"/>
                </a:solidFill>
                <a:latin typeface="Trebuchet MS"/>
                <a:ea typeface="Trebuchet MS"/>
                <a:cs typeface="Trebuchet MS"/>
                <a:sym typeface="Trebuchet MS"/>
              </a:rPr>
              <a:t>$1M/</a:t>
            </a:r>
            <a:r>
              <a:rPr b="0" i="0" lang="en" sz="600" u="none" cap="none" strike="noStrike">
                <a:solidFill>
                  <a:srgbClr val="B49823"/>
                </a:solidFill>
                <a:latin typeface="Trebuchet MS"/>
                <a:ea typeface="Trebuchet MS"/>
                <a:cs typeface="Trebuchet MS"/>
                <a:sym typeface="Trebuchet MS"/>
              </a:rPr>
              <a:t>year</a:t>
            </a:r>
            <a:endParaRPr b="0" i="0" sz="1200" u="none" cap="none" strike="noStrike">
              <a:solidFill>
                <a:srgbClr val="B49823"/>
              </a:solidFill>
              <a:latin typeface="Arial"/>
              <a:ea typeface="Arial"/>
              <a:cs typeface="Arial"/>
              <a:sym typeface="Arial"/>
            </a:endParaRPr>
          </a:p>
        </p:txBody>
      </p:sp>
      <p:sp>
        <p:nvSpPr>
          <p:cNvPr id="363" name="Google Shape;363;p78"/>
          <p:cNvSpPr txBox="1"/>
          <p:nvPr/>
        </p:nvSpPr>
        <p:spPr>
          <a:xfrm>
            <a:off x="760016"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4" name="Google Shape;364;p78"/>
          <p:cNvSpPr txBox="1"/>
          <p:nvPr/>
        </p:nvSpPr>
        <p:spPr>
          <a:xfrm>
            <a:off x="129271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5" name="Google Shape;365;p78"/>
          <p:cNvSpPr txBox="1"/>
          <p:nvPr/>
        </p:nvSpPr>
        <p:spPr>
          <a:xfrm>
            <a:off x="1708459"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66" name="Google Shape;366;p78"/>
          <p:cNvSpPr txBox="1"/>
          <p:nvPr/>
        </p:nvSpPr>
        <p:spPr>
          <a:xfrm>
            <a:off x="2139767"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67" name="Google Shape;367;p78"/>
          <p:cNvSpPr txBox="1"/>
          <p:nvPr/>
        </p:nvSpPr>
        <p:spPr>
          <a:xfrm>
            <a:off x="2567560"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sp>
        <p:nvSpPr>
          <p:cNvPr id="368" name="Google Shape;368;p78"/>
          <p:cNvSpPr txBox="1"/>
          <p:nvPr/>
        </p:nvSpPr>
        <p:spPr>
          <a:xfrm>
            <a:off x="30356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Oct</a:t>
            </a:r>
            <a:endParaRPr b="0" i="0" sz="800" u="none" cap="none" strike="noStrike">
              <a:solidFill>
                <a:srgbClr val="FFFFFF"/>
              </a:solidFill>
              <a:latin typeface="Arial"/>
              <a:ea typeface="Arial"/>
              <a:cs typeface="Arial"/>
              <a:sym typeface="Arial"/>
            </a:endParaRPr>
          </a:p>
        </p:txBody>
      </p:sp>
      <p:sp>
        <p:nvSpPr>
          <p:cNvPr id="369" name="Google Shape;369;p78"/>
          <p:cNvSpPr txBox="1"/>
          <p:nvPr/>
        </p:nvSpPr>
        <p:spPr>
          <a:xfrm>
            <a:off x="3373411"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sp>
        <p:nvSpPr>
          <p:cNvPr id="370" name="Google Shape;370;p78"/>
          <p:cNvSpPr txBox="1"/>
          <p:nvPr/>
        </p:nvSpPr>
        <p:spPr>
          <a:xfrm>
            <a:off x="3748650"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sp>
        <p:nvSpPr>
          <p:cNvPr id="371" name="Google Shape;371;p78"/>
          <p:cNvSpPr txBox="1"/>
          <p:nvPr/>
        </p:nvSpPr>
        <p:spPr>
          <a:xfrm>
            <a:off x="4129622" y="4469107"/>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cxnSp>
        <p:nvCxnSpPr>
          <p:cNvPr id="372" name="Google Shape;372;p78"/>
          <p:cNvCxnSpPr/>
          <p:nvPr/>
        </p:nvCxnSpPr>
        <p:spPr>
          <a:xfrm>
            <a:off x="242980" y="4378913"/>
            <a:ext cx="8610900" cy="20700"/>
          </a:xfrm>
          <a:prstGeom prst="straightConnector1">
            <a:avLst/>
          </a:prstGeom>
          <a:noFill/>
          <a:ln cap="flat" cmpd="sng" w="9525">
            <a:solidFill>
              <a:srgbClr val="BFBFBF"/>
            </a:solidFill>
            <a:prstDash val="solid"/>
            <a:miter lim="800000"/>
            <a:headEnd len="sm" w="sm" type="none"/>
            <a:tailEnd len="med" w="med" type="triangle"/>
          </a:ln>
        </p:spPr>
      </p:cxnSp>
      <p:cxnSp>
        <p:nvCxnSpPr>
          <p:cNvPr id="373" name="Google Shape;373;p78"/>
          <p:cNvCxnSpPr/>
          <p:nvPr/>
        </p:nvCxnSpPr>
        <p:spPr>
          <a:xfrm>
            <a:off x="148188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4" name="Google Shape;374;p78"/>
          <p:cNvCxnSpPr/>
          <p:nvPr/>
        </p:nvCxnSpPr>
        <p:spPr>
          <a:xfrm>
            <a:off x="1926694"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5" name="Google Shape;375;p78"/>
          <p:cNvCxnSpPr/>
          <p:nvPr/>
        </p:nvCxnSpPr>
        <p:spPr>
          <a:xfrm>
            <a:off x="2329145"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6" name="Google Shape;376;p78"/>
          <p:cNvCxnSpPr/>
          <p:nvPr/>
        </p:nvCxnSpPr>
        <p:spPr>
          <a:xfrm>
            <a:off x="3241438"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7" name="Google Shape;377;p78"/>
          <p:cNvCxnSpPr/>
          <p:nvPr/>
        </p:nvCxnSpPr>
        <p:spPr>
          <a:xfrm>
            <a:off x="3917536"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8" name="Google Shape;378;p78"/>
          <p:cNvCxnSpPr/>
          <p:nvPr/>
        </p:nvCxnSpPr>
        <p:spPr>
          <a:xfrm>
            <a:off x="4332090" y="4263966"/>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379" name="Google Shape;379;p78"/>
          <p:cNvCxnSpPr/>
          <p:nvPr/>
        </p:nvCxnSpPr>
        <p:spPr>
          <a:xfrm>
            <a:off x="5225778" y="426396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0" name="Google Shape;380;p78"/>
          <p:cNvSpPr txBox="1"/>
          <p:nvPr/>
        </p:nvSpPr>
        <p:spPr>
          <a:xfrm>
            <a:off x="465606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Jan</a:t>
            </a:r>
            <a:endParaRPr b="0" i="0" sz="800" u="none" cap="none" strike="noStrike">
              <a:solidFill>
                <a:srgbClr val="FFFFFF"/>
              </a:solidFill>
              <a:latin typeface="Arial"/>
              <a:ea typeface="Arial"/>
              <a:cs typeface="Arial"/>
              <a:sym typeface="Arial"/>
            </a:endParaRPr>
          </a:p>
        </p:txBody>
      </p:sp>
      <p:sp>
        <p:nvSpPr>
          <p:cNvPr id="381" name="Google Shape;381;p78"/>
          <p:cNvSpPr txBox="1"/>
          <p:nvPr/>
        </p:nvSpPr>
        <p:spPr>
          <a:xfrm>
            <a:off x="117343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2018</a:t>
            </a:r>
            <a:endParaRPr b="0" i="0" sz="1400" u="none" cap="none" strike="noStrike">
              <a:solidFill>
                <a:srgbClr val="FFFFFF"/>
              </a:solidFill>
              <a:latin typeface="Arial"/>
              <a:ea typeface="Arial"/>
              <a:cs typeface="Arial"/>
              <a:sym typeface="Arial"/>
            </a:endParaRPr>
          </a:p>
        </p:txBody>
      </p:sp>
      <p:sp>
        <p:nvSpPr>
          <p:cNvPr id="382" name="Google Shape;382;p78"/>
          <p:cNvSpPr txBox="1"/>
          <p:nvPr/>
        </p:nvSpPr>
        <p:spPr>
          <a:xfrm>
            <a:off x="2607107"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383" name="Google Shape;383;p78"/>
          <p:cNvSpPr txBox="1"/>
          <p:nvPr/>
        </p:nvSpPr>
        <p:spPr>
          <a:xfrm>
            <a:off x="394647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cxnSp>
        <p:nvCxnSpPr>
          <p:cNvPr id="384" name="Google Shape;384;p78"/>
          <p:cNvCxnSpPr/>
          <p:nvPr/>
        </p:nvCxnSpPr>
        <p:spPr>
          <a:xfrm>
            <a:off x="539701"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5" name="Google Shape;385;p78"/>
          <p:cNvSpPr txBox="1"/>
          <p:nvPr/>
        </p:nvSpPr>
        <p:spPr>
          <a:xfrm>
            <a:off x="331942" y="4469107"/>
            <a:ext cx="369300" cy="163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May</a:t>
            </a:r>
            <a:endParaRPr b="0" i="0" sz="800" u="none" cap="none" strike="noStrike">
              <a:solidFill>
                <a:srgbClr val="FFFFFF"/>
              </a:solidFill>
              <a:latin typeface="Arial"/>
              <a:ea typeface="Arial"/>
              <a:cs typeface="Arial"/>
              <a:sym typeface="Arial"/>
            </a:endParaRPr>
          </a:p>
        </p:txBody>
      </p:sp>
      <p:cxnSp>
        <p:nvCxnSpPr>
          <p:cNvPr id="386" name="Google Shape;386;p78"/>
          <p:cNvCxnSpPr/>
          <p:nvPr/>
        </p:nvCxnSpPr>
        <p:spPr>
          <a:xfrm>
            <a:off x="5800030" y="427430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387" name="Google Shape;387;p78"/>
          <p:cNvSpPr txBox="1"/>
          <p:nvPr/>
        </p:nvSpPr>
        <p:spPr>
          <a:xfrm>
            <a:off x="5080448"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1" i="0" sz="800" u="none" cap="none" strike="noStrike">
              <a:solidFill>
                <a:srgbClr val="FFFFFF"/>
              </a:solidFill>
              <a:latin typeface="Arial"/>
              <a:ea typeface="Arial"/>
              <a:cs typeface="Arial"/>
              <a:sym typeface="Arial"/>
            </a:endParaRPr>
          </a:p>
        </p:txBody>
      </p:sp>
      <p:sp>
        <p:nvSpPr>
          <p:cNvPr id="388" name="Google Shape;388;p78"/>
          <p:cNvSpPr txBox="1"/>
          <p:nvPr/>
        </p:nvSpPr>
        <p:spPr>
          <a:xfrm>
            <a:off x="5016592"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389" name="Google Shape;389;p78"/>
          <p:cNvSpPr txBox="1"/>
          <p:nvPr/>
        </p:nvSpPr>
        <p:spPr>
          <a:xfrm>
            <a:off x="586673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sp>
        <p:nvSpPr>
          <p:cNvPr id="390" name="Google Shape;390;p78"/>
          <p:cNvSpPr txBox="1"/>
          <p:nvPr/>
        </p:nvSpPr>
        <p:spPr>
          <a:xfrm>
            <a:off x="6077848" y="446999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1400" u="none" cap="none" strike="noStrike">
              <a:solidFill>
                <a:srgbClr val="FFFFFF"/>
              </a:solidFill>
              <a:latin typeface="Arial"/>
              <a:ea typeface="Arial"/>
              <a:cs typeface="Arial"/>
              <a:sym typeface="Arial"/>
            </a:endParaRPr>
          </a:p>
        </p:txBody>
      </p:sp>
      <p:sp>
        <p:nvSpPr>
          <p:cNvPr id="391" name="Google Shape;391;p78"/>
          <p:cNvSpPr txBox="1"/>
          <p:nvPr/>
        </p:nvSpPr>
        <p:spPr>
          <a:xfrm>
            <a:off x="6552554" y="446910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392" name="Google Shape;392;p78"/>
          <p:cNvCxnSpPr/>
          <p:nvPr/>
        </p:nvCxnSpPr>
        <p:spPr>
          <a:xfrm>
            <a:off x="6716756" y="4279857"/>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393" name="Google Shape;393;p78"/>
          <p:cNvGrpSpPr/>
          <p:nvPr/>
        </p:nvGrpSpPr>
        <p:grpSpPr>
          <a:xfrm>
            <a:off x="5791518" y="231797"/>
            <a:ext cx="1816032" cy="3997974"/>
            <a:chOff x="8907691" y="-283646"/>
            <a:chExt cx="2614500" cy="5755794"/>
          </a:xfrm>
        </p:grpSpPr>
        <p:sp>
          <p:nvSpPr>
            <p:cNvPr id="394" name="Google Shape;394;p78"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395" name="Google Shape;395;p78" title="Milestone Text"/>
            <p:cNvGrpSpPr/>
            <p:nvPr/>
          </p:nvGrpSpPr>
          <p:grpSpPr>
            <a:xfrm>
              <a:off x="8907691" y="-283646"/>
              <a:ext cx="2614500" cy="429118"/>
              <a:chOff x="2061039" y="-1388129"/>
              <a:chExt cx="2614500" cy="414047"/>
            </a:xfrm>
          </p:grpSpPr>
          <p:sp>
            <p:nvSpPr>
              <p:cNvPr id="396" name="Google Shape;396;p78"/>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900" u="none" cap="none" strike="noStrike">
                    <a:solidFill>
                      <a:srgbClr val="FFE599"/>
                    </a:solidFill>
                    <a:latin typeface="Trebuchet MS"/>
                    <a:ea typeface="Trebuchet MS"/>
                    <a:cs typeface="Trebuchet MS"/>
                    <a:sym typeface="Trebuchet MS"/>
                  </a:rPr>
                  <a:t>Open Source Forum 2022</a:t>
                </a:r>
                <a:endParaRPr b="0" i="0" sz="9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D966"/>
                  </a:solidFill>
                  <a:latin typeface="Trebuchet MS"/>
                  <a:ea typeface="Trebuchet MS"/>
                  <a:cs typeface="Trebuchet MS"/>
                  <a:sym typeface="Trebuchet MS"/>
                </a:endParaRPr>
              </a:p>
            </p:txBody>
          </p:sp>
          <p:sp>
            <p:nvSpPr>
              <p:cNvPr id="397" name="Google Shape;397;p78"/>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E599"/>
                    </a:solidFill>
                    <a:latin typeface="Trebuchet MS"/>
                    <a:ea typeface="Trebuchet MS"/>
                    <a:cs typeface="Trebuchet MS"/>
                    <a:sym typeface="Trebuchet MS"/>
                  </a:rPr>
                  <a:t>March 10,2022</a:t>
                </a:r>
                <a:endParaRPr b="0" i="0" sz="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Rez</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DPEL</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600" u="none" cap="none" strike="noStrike">
                    <a:solidFill>
                      <a:srgbClr val="C3602C"/>
                    </a:solidFill>
                    <a:latin typeface="Trebuchet MS"/>
                    <a:ea typeface="Trebuchet MS"/>
                    <a:cs typeface="Trebuchet MS"/>
                    <a:sym typeface="Trebuchet MS"/>
                  </a:rPr>
                  <a:t>Raw2ACES</a:t>
                </a:r>
                <a:endParaRPr b="1" i="0" sz="6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398" name="Google Shape;398;p78"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12</a:t>
              </a:r>
              <a:endParaRPr b="0" i="0" sz="1400" u="none" cap="none" strike="noStrike">
                <a:solidFill>
                  <a:srgbClr val="000000"/>
                </a:solidFill>
                <a:latin typeface="Arial"/>
                <a:ea typeface="Arial"/>
                <a:cs typeface="Arial"/>
                <a:sym typeface="Arial"/>
              </a:endParaRPr>
            </a:p>
          </p:txBody>
        </p:sp>
      </p:grpSp>
      <p:grpSp>
        <p:nvGrpSpPr>
          <p:cNvPr id="399" name="Google Shape;399;p78"/>
          <p:cNvGrpSpPr/>
          <p:nvPr/>
        </p:nvGrpSpPr>
        <p:grpSpPr>
          <a:xfrm>
            <a:off x="4591843" y="1705982"/>
            <a:ext cx="466400" cy="2501375"/>
            <a:chOff x="7546968" y="2329333"/>
            <a:chExt cx="621866" cy="3335167"/>
          </a:xfrm>
        </p:grpSpPr>
        <p:grpSp>
          <p:nvGrpSpPr>
            <p:cNvPr id="400" name="Google Shape;400;p78"/>
            <p:cNvGrpSpPr/>
            <p:nvPr/>
          </p:nvGrpSpPr>
          <p:grpSpPr>
            <a:xfrm>
              <a:off x="7546968" y="2329333"/>
              <a:ext cx="621866" cy="3335167"/>
              <a:chOff x="8613768" y="2329333"/>
              <a:chExt cx="621866" cy="3335167"/>
            </a:xfrm>
          </p:grpSpPr>
          <p:sp>
            <p:nvSpPr>
              <p:cNvPr id="401" name="Google Shape;401;p78"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2" name="Google Shape;402;p78"/>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Dec. 15</a:t>
                </a:r>
                <a:endParaRPr b="0" i="0" sz="11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2020</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0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Adobe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ETC</a:t>
                </a:r>
                <a:endParaRPr b="0" i="0" sz="800" u="none" cap="none" strike="noStrike">
                  <a:solidFill>
                    <a:srgbClr val="FFFFFF"/>
                  </a:solidFill>
                  <a:latin typeface="Trebuchet MS"/>
                  <a:ea typeface="Trebuchet MS"/>
                  <a:cs typeface="Trebuchet MS"/>
                  <a:sym typeface="Trebuchet MS"/>
                </a:endParaRPr>
              </a:p>
            </p:txBody>
          </p:sp>
        </p:grpSp>
        <p:sp>
          <p:nvSpPr>
            <p:cNvPr id="403" name="Google Shape;403;p78"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09</a:t>
              </a:r>
              <a:endParaRPr b="0" i="0" sz="1400" u="none" cap="none" strike="noStrike">
                <a:solidFill>
                  <a:srgbClr val="000000"/>
                </a:solidFill>
                <a:latin typeface="Arial"/>
                <a:ea typeface="Arial"/>
                <a:cs typeface="Arial"/>
                <a:sym typeface="Arial"/>
              </a:endParaRPr>
            </a:p>
          </p:txBody>
        </p:sp>
      </p:grpSp>
      <p:grpSp>
        <p:nvGrpSpPr>
          <p:cNvPr id="404" name="Google Shape;404;p78" title="Milestone 3"/>
          <p:cNvGrpSpPr/>
          <p:nvPr/>
        </p:nvGrpSpPr>
        <p:grpSpPr>
          <a:xfrm>
            <a:off x="6199641" y="635075"/>
            <a:ext cx="1194797" cy="3590772"/>
            <a:chOff x="3275133" y="269694"/>
            <a:chExt cx="1720123" cy="5169554"/>
          </a:xfrm>
        </p:grpSpPr>
        <p:sp>
          <p:nvSpPr>
            <p:cNvPr id="405" name="Google Shape;405;p78"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06" name="Google Shape;406;p78"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13</a:t>
              </a:r>
              <a:endParaRPr b="0" i="0" sz="1400" u="none" cap="none" strike="noStrike">
                <a:solidFill>
                  <a:srgbClr val="000000"/>
                </a:solidFill>
                <a:latin typeface="Arial"/>
                <a:ea typeface="Arial"/>
                <a:cs typeface="Arial"/>
                <a:sym typeface="Arial"/>
              </a:endParaRPr>
            </a:p>
          </p:txBody>
        </p:sp>
        <p:grpSp>
          <p:nvGrpSpPr>
            <p:cNvPr id="407" name="Google Shape;407;p78" title="Milestone Text"/>
            <p:cNvGrpSpPr/>
            <p:nvPr/>
          </p:nvGrpSpPr>
          <p:grpSpPr>
            <a:xfrm>
              <a:off x="3276856" y="269694"/>
              <a:ext cx="1718400" cy="675081"/>
              <a:chOff x="1937417" y="-1189897"/>
              <a:chExt cx="1718400" cy="675081"/>
            </a:xfrm>
          </p:grpSpPr>
          <p:sp>
            <p:nvSpPr>
              <p:cNvPr id="408" name="Google Shape;408;p78"/>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D966"/>
                    </a:solidFill>
                    <a:latin typeface="Trebuchet MS"/>
                    <a:ea typeface="Trebuchet MS"/>
                    <a:cs typeface="Trebuchet MS"/>
                    <a:sym typeface="Trebuchet MS"/>
                  </a:rPr>
                  <a:t>Days 2022</a:t>
                </a:r>
                <a:endParaRPr b="0" i="0" sz="1100" u="none" cap="none" strike="noStrike">
                  <a:solidFill>
                    <a:srgbClr val="FFD966"/>
                  </a:solidFill>
                  <a:latin typeface="Arial"/>
                  <a:ea typeface="Arial"/>
                  <a:cs typeface="Arial"/>
                  <a:sym typeface="Arial"/>
                </a:endParaRPr>
              </a:p>
            </p:txBody>
          </p:sp>
          <p:sp>
            <p:nvSpPr>
              <p:cNvPr id="409" name="Google Shape;409;p78"/>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August 8-9, 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OpenFX</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OpenAssetIO</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 Review </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Initiative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Canonical</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Khronos Group</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grpSp>
        <p:nvGrpSpPr>
          <p:cNvPr id="410" name="Google Shape;410;p78"/>
          <p:cNvGrpSpPr/>
          <p:nvPr/>
        </p:nvGrpSpPr>
        <p:grpSpPr>
          <a:xfrm>
            <a:off x="5417350" y="1663056"/>
            <a:ext cx="466425" cy="2571398"/>
            <a:chOff x="9537094" y="2280168"/>
            <a:chExt cx="621900" cy="3428530"/>
          </a:xfrm>
        </p:grpSpPr>
        <p:grpSp>
          <p:nvGrpSpPr>
            <p:cNvPr id="411" name="Google Shape;411;p78"/>
            <p:cNvGrpSpPr/>
            <p:nvPr/>
          </p:nvGrpSpPr>
          <p:grpSpPr>
            <a:xfrm>
              <a:off x="9537094" y="2280168"/>
              <a:ext cx="621900" cy="3428530"/>
              <a:chOff x="10070494" y="2280168"/>
              <a:chExt cx="621900" cy="3428530"/>
            </a:xfrm>
          </p:grpSpPr>
          <p:sp>
            <p:nvSpPr>
              <p:cNvPr id="412" name="Google Shape;412;p78"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13" name="Google Shape;413;p78"/>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Jan. 28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2022</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Wevr</a:t>
                </a:r>
                <a:endParaRPr b="0" i="0" sz="800" u="none" cap="none" strike="noStrike">
                  <a:solidFill>
                    <a:srgbClr val="FFFFFF"/>
                  </a:solidFill>
                  <a:latin typeface="Trebuchet MS"/>
                  <a:ea typeface="Trebuchet MS"/>
                  <a:cs typeface="Trebuchet MS"/>
                  <a:sym typeface="Trebuchet MS"/>
                </a:endParaRPr>
              </a:p>
            </p:txBody>
          </p:sp>
        </p:grpSp>
        <p:sp>
          <p:nvSpPr>
            <p:cNvPr id="414" name="Google Shape;414;p78"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11</a:t>
              </a:r>
              <a:endParaRPr b="0" i="0" sz="1400" u="none" cap="none" strike="noStrike">
                <a:solidFill>
                  <a:srgbClr val="000000"/>
                </a:solidFill>
                <a:latin typeface="Arial"/>
                <a:ea typeface="Arial"/>
                <a:cs typeface="Arial"/>
                <a:sym typeface="Arial"/>
              </a:endParaRPr>
            </a:p>
          </p:txBody>
        </p:sp>
      </p:grpSp>
      <p:cxnSp>
        <p:nvCxnSpPr>
          <p:cNvPr id="415" name="Google Shape;415;p78"/>
          <p:cNvCxnSpPr/>
          <p:nvPr/>
        </p:nvCxnSpPr>
        <p:spPr>
          <a:xfrm>
            <a:off x="2830476"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6" name="Google Shape;416;p78"/>
          <p:cNvCxnSpPr/>
          <p:nvPr/>
        </p:nvCxnSpPr>
        <p:spPr>
          <a:xfrm>
            <a:off x="4829733" y="4274297"/>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7" name="Google Shape;417;p78"/>
          <p:cNvCxnSpPr/>
          <p:nvPr/>
        </p:nvCxnSpPr>
        <p:spPr>
          <a:xfrm>
            <a:off x="6327001" y="4266925"/>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18" name="Google Shape;418;p78"/>
          <p:cNvCxnSpPr/>
          <p:nvPr/>
        </p:nvCxnSpPr>
        <p:spPr>
          <a:xfrm>
            <a:off x="7277004" y="4266916"/>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19" name="Google Shape;419;p78" title="Milestone Number"/>
          <p:cNvSpPr/>
          <p:nvPr/>
        </p:nvSpPr>
        <p:spPr>
          <a:xfrm>
            <a:off x="967088" y="264248"/>
            <a:ext cx="206400" cy="206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01</a:t>
            </a:r>
            <a:endParaRPr b="0" i="0" sz="1400" u="none" cap="none" strike="noStrike">
              <a:solidFill>
                <a:srgbClr val="000000"/>
              </a:solidFill>
              <a:latin typeface="Arial"/>
              <a:ea typeface="Arial"/>
              <a:cs typeface="Arial"/>
              <a:sym typeface="Arial"/>
            </a:endParaRPr>
          </a:p>
        </p:txBody>
      </p:sp>
      <p:grpSp>
        <p:nvGrpSpPr>
          <p:cNvPr id="420" name="Google Shape;420;p78"/>
          <p:cNvGrpSpPr/>
          <p:nvPr/>
        </p:nvGrpSpPr>
        <p:grpSpPr>
          <a:xfrm>
            <a:off x="6565531" y="2019409"/>
            <a:ext cx="1222975" cy="2178875"/>
            <a:chOff x="8975110" y="-182491"/>
            <a:chExt cx="1760689" cy="3136877"/>
          </a:xfrm>
        </p:grpSpPr>
        <p:sp>
          <p:nvSpPr>
            <p:cNvPr id="421" name="Google Shape;421;p78"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22" name="Google Shape;422;p78" title="Milestone Text"/>
            <p:cNvGrpSpPr/>
            <p:nvPr/>
          </p:nvGrpSpPr>
          <p:grpSpPr>
            <a:xfrm>
              <a:off x="8975110" y="-182491"/>
              <a:ext cx="1760689" cy="586495"/>
              <a:chOff x="2128458" y="-1290525"/>
              <a:chExt cx="1760689" cy="565896"/>
            </a:xfrm>
          </p:grpSpPr>
          <p:sp>
            <p:nvSpPr>
              <p:cNvPr id="423" name="Google Shape;423;p78"/>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2023</a:t>
                </a:r>
                <a:endParaRPr b="0" i="0" sz="800" u="none" cap="none" strike="noStrike">
                  <a:solidFill>
                    <a:srgbClr val="FFD966"/>
                  </a:solidFill>
                  <a:latin typeface="Trebuchet MS"/>
                  <a:ea typeface="Trebuchet MS"/>
                  <a:cs typeface="Trebuchet MS"/>
                  <a:sym typeface="Trebuchet MS"/>
                </a:endParaRPr>
              </a:p>
            </p:txBody>
          </p:sp>
          <p:sp>
            <p:nvSpPr>
              <p:cNvPr id="424" name="Google Shape;424;p78"/>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FFD966"/>
                    </a:solidFill>
                    <a:latin typeface="Trebuchet MS"/>
                    <a:ea typeface="Trebuchet MS"/>
                    <a:cs typeface="Trebuchet MS"/>
                    <a:sym typeface="Trebuchet MS"/>
                  </a:rPr>
                  <a:t>Feb. 16 2023</a:t>
                </a:r>
                <a:endParaRPr b="0" i="0" sz="7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HP</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Framestore</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25" name="Google Shape;425;p78"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14</a:t>
              </a:r>
              <a:endParaRPr b="0" i="0" sz="1400" u="none" cap="none" strike="noStrike">
                <a:solidFill>
                  <a:srgbClr val="000000"/>
                </a:solidFill>
                <a:latin typeface="Arial"/>
                <a:ea typeface="Arial"/>
                <a:cs typeface="Arial"/>
                <a:sym typeface="Arial"/>
              </a:endParaRPr>
            </a:p>
          </p:txBody>
        </p:sp>
      </p:grpSp>
      <p:cxnSp>
        <p:nvCxnSpPr>
          <p:cNvPr id="426" name="Google Shape;426;p78"/>
          <p:cNvCxnSpPr/>
          <p:nvPr/>
        </p:nvCxnSpPr>
        <p:spPr>
          <a:xfrm>
            <a:off x="1090172" y="4246423"/>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27" name="Google Shape;427;p78"/>
          <p:cNvSpPr txBox="1"/>
          <p:nvPr/>
        </p:nvSpPr>
        <p:spPr>
          <a:xfrm>
            <a:off x="5588834" y="4469104"/>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1" i="0" sz="800" u="none" cap="none" strike="noStrike">
              <a:solidFill>
                <a:srgbClr val="FFFFFF"/>
              </a:solidFill>
              <a:latin typeface="Arial"/>
              <a:ea typeface="Arial"/>
              <a:cs typeface="Arial"/>
              <a:sym typeface="Arial"/>
            </a:endParaRPr>
          </a:p>
        </p:txBody>
      </p:sp>
      <p:sp>
        <p:nvSpPr>
          <p:cNvPr id="428" name="Google Shape;428;p78"/>
          <p:cNvSpPr txBox="1"/>
          <p:nvPr/>
        </p:nvSpPr>
        <p:spPr>
          <a:xfrm>
            <a:off x="6860882" y="4735061"/>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2023</a:t>
            </a:r>
            <a:endParaRPr b="0" i="0" sz="1400" u="none" cap="none" strike="noStrike">
              <a:solidFill>
                <a:srgbClr val="FFFFFF"/>
              </a:solidFill>
              <a:latin typeface="Arial"/>
              <a:ea typeface="Arial"/>
              <a:cs typeface="Arial"/>
              <a:sym typeface="Arial"/>
            </a:endParaRPr>
          </a:p>
        </p:txBody>
      </p:sp>
      <p:sp>
        <p:nvSpPr>
          <p:cNvPr id="429" name="Google Shape;429;p78"/>
          <p:cNvSpPr txBox="1"/>
          <p:nvPr/>
        </p:nvSpPr>
        <p:spPr>
          <a:xfrm>
            <a:off x="7001028" y="4476532"/>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grpSp>
        <p:nvGrpSpPr>
          <p:cNvPr id="430" name="Google Shape;430;p78" title="Milestone 3"/>
          <p:cNvGrpSpPr/>
          <p:nvPr/>
        </p:nvGrpSpPr>
        <p:grpSpPr>
          <a:xfrm>
            <a:off x="7146826" y="610225"/>
            <a:ext cx="1194786" cy="3609778"/>
            <a:chOff x="3275150" y="242254"/>
            <a:chExt cx="1720106" cy="5196916"/>
          </a:xfrm>
        </p:grpSpPr>
        <p:sp>
          <p:nvSpPr>
            <p:cNvPr id="431" name="Google Shape;431;p78"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32" name="Google Shape;432;p78"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15</a:t>
              </a:r>
              <a:endParaRPr b="0" i="0" sz="1400" u="none" cap="none" strike="noStrike">
                <a:solidFill>
                  <a:srgbClr val="000000"/>
                </a:solidFill>
                <a:latin typeface="Arial"/>
                <a:ea typeface="Arial"/>
                <a:cs typeface="Arial"/>
                <a:sym typeface="Arial"/>
              </a:endParaRPr>
            </a:p>
          </p:txBody>
        </p:sp>
        <p:grpSp>
          <p:nvGrpSpPr>
            <p:cNvPr id="433" name="Google Shape;433;p78" title="Milestone Text"/>
            <p:cNvGrpSpPr/>
            <p:nvPr/>
          </p:nvGrpSpPr>
          <p:grpSpPr>
            <a:xfrm>
              <a:off x="3276847" y="242254"/>
              <a:ext cx="1718409" cy="725787"/>
              <a:chOff x="1937408" y="-1217337"/>
              <a:chExt cx="1718409" cy="725787"/>
            </a:xfrm>
          </p:grpSpPr>
          <p:sp>
            <p:nvSpPr>
              <p:cNvPr id="434" name="Google Shape;434;p78"/>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2023</a:t>
                </a:r>
                <a:endParaRPr b="0" i="0" sz="1100" u="none" cap="none" strike="noStrike">
                  <a:solidFill>
                    <a:srgbClr val="FFF2CC"/>
                  </a:solidFill>
                  <a:latin typeface="Arial"/>
                  <a:ea typeface="Arial"/>
                  <a:cs typeface="Arial"/>
                  <a:sym typeface="Arial"/>
                </a:endParaRPr>
              </a:p>
            </p:txBody>
          </p:sp>
          <p:sp>
            <p:nvSpPr>
              <p:cNvPr id="435" name="Google Shape;435;p78"/>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25 - </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August 7, 2023</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C3602C"/>
                    </a:solidFill>
                    <a:latin typeface="Trebuchet MS"/>
                    <a:ea typeface="Trebuchet MS"/>
                    <a:cs typeface="Trebuchet MS"/>
                    <a:sym typeface="Trebuchet MS"/>
                  </a:rPr>
                  <a:t>OpenImageIO</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Otoy</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Bolt Graphics</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Trebuchet MS"/>
                    <a:ea typeface="Trebuchet MS"/>
                    <a:cs typeface="Trebuchet MS"/>
                    <a:sym typeface="Trebuchet MS"/>
                  </a:rPr>
                  <a:t>Coreweave</a:t>
                </a:r>
                <a:endParaRPr b="0" i="0" sz="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sp>
        <p:nvSpPr>
          <p:cNvPr id="436" name="Google Shape;436;p78"/>
          <p:cNvSpPr txBox="1"/>
          <p:nvPr/>
        </p:nvSpPr>
        <p:spPr>
          <a:xfrm>
            <a:off x="7749220" y="4735043"/>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2024</a:t>
            </a:r>
            <a:endParaRPr b="0" i="0" sz="1400" u="none" cap="none" strike="noStrike">
              <a:solidFill>
                <a:srgbClr val="FFFFFF"/>
              </a:solidFill>
              <a:latin typeface="Arial"/>
              <a:ea typeface="Arial"/>
              <a:cs typeface="Arial"/>
              <a:sym typeface="Arial"/>
            </a:endParaRPr>
          </a:p>
        </p:txBody>
      </p:sp>
      <p:grpSp>
        <p:nvGrpSpPr>
          <p:cNvPr id="437" name="Google Shape;437;p78"/>
          <p:cNvGrpSpPr/>
          <p:nvPr/>
        </p:nvGrpSpPr>
        <p:grpSpPr>
          <a:xfrm>
            <a:off x="7518304" y="1820622"/>
            <a:ext cx="1200676" cy="2377338"/>
            <a:chOff x="9007213" y="-259748"/>
            <a:chExt cx="1728586" cy="3213922"/>
          </a:xfrm>
        </p:grpSpPr>
        <p:sp>
          <p:nvSpPr>
            <p:cNvPr id="438" name="Google Shape;438;p78"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39" name="Google Shape;439;p78" title="Milestone Text"/>
            <p:cNvGrpSpPr/>
            <p:nvPr/>
          </p:nvGrpSpPr>
          <p:grpSpPr>
            <a:xfrm>
              <a:off x="9007213" y="-259748"/>
              <a:ext cx="1728586" cy="509236"/>
              <a:chOff x="2160561" y="-1365070"/>
              <a:chExt cx="1728586" cy="491351"/>
            </a:xfrm>
          </p:grpSpPr>
          <p:sp>
            <p:nvSpPr>
              <p:cNvPr id="440" name="Google Shape;440;p78"/>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2024</a:t>
                </a:r>
                <a:endParaRPr b="0" i="0" sz="800" u="none" cap="none" strike="noStrike">
                  <a:solidFill>
                    <a:srgbClr val="FFD966"/>
                  </a:solidFill>
                  <a:latin typeface="Trebuchet MS"/>
                  <a:ea typeface="Trebuchet MS"/>
                  <a:cs typeface="Trebuchet MS"/>
                  <a:sym typeface="Trebuchet MS"/>
                </a:endParaRPr>
              </a:p>
            </p:txBody>
          </p:sp>
          <p:sp>
            <p:nvSpPr>
              <p:cNvPr id="441" name="Google Shape;441;p78"/>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22 2024</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Mod Tech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lt1"/>
                    </a:solidFill>
                    <a:latin typeface="Trebuchet MS"/>
                    <a:ea typeface="Trebuchet MS"/>
                    <a:cs typeface="Trebuchet MS"/>
                    <a:sym typeface="Trebuchet MS"/>
                  </a:rPr>
                  <a:t>Labs</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42" name="Google Shape;442;p78"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16</a:t>
              </a:r>
              <a:endParaRPr b="0" i="0" sz="1400" u="none" cap="none" strike="noStrike">
                <a:solidFill>
                  <a:srgbClr val="000000"/>
                </a:solidFill>
                <a:latin typeface="Arial"/>
                <a:ea typeface="Arial"/>
                <a:cs typeface="Arial"/>
                <a:sym typeface="Arial"/>
              </a:endParaRPr>
            </a:p>
          </p:txBody>
        </p:sp>
      </p:grpSp>
      <p:sp>
        <p:nvSpPr>
          <p:cNvPr id="443" name="Google Shape;443;p78"/>
          <p:cNvSpPr txBox="1"/>
          <p:nvPr/>
        </p:nvSpPr>
        <p:spPr>
          <a:xfrm>
            <a:off x="7516267" y="4486657"/>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44" name="Google Shape;444;p78"/>
          <p:cNvCxnSpPr/>
          <p:nvPr/>
        </p:nvCxnSpPr>
        <p:spPr>
          <a:xfrm>
            <a:off x="7697647" y="4304444"/>
            <a:ext cx="0" cy="114900"/>
          </a:xfrm>
          <a:prstGeom prst="straightConnector1">
            <a:avLst/>
          </a:prstGeom>
          <a:noFill/>
          <a:ln cap="flat" cmpd="sng" w="9525">
            <a:solidFill>
              <a:srgbClr val="D8D8D8"/>
            </a:solidFill>
            <a:prstDash val="dash"/>
            <a:miter lim="800000"/>
            <a:headEnd len="sm" w="sm" type="none"/>
            <a:tailEnd len="sm" w="sm" type="none"/>
          </a:ln>
        </p:spPr>
      </p:cxnSp>
      <p:cxnSp>
        <p:nvCxnSpPr>
          <p:cNvPr id="445" name="Google Shape;445;p78"/>
          <p:cNvCxnSpPr/>
          <p:nvPr/>
        </p:nvCxnSpPr>
        <p:spPr>
          <a:xfrm>
            <a:off x="3584338" y="4263966"/>
            <a:ext cx="0" cy="114900"/>
          </a:xfrm>
          <a:prstGeom prst="straightConnector1">
            <a:avLst/>
          </a:prstGeom>
          <a:noFill/>
          <a:ln cap="flat" cmpd="sng" w="9525">
            <a:solidFill>
              <a:srgbClr val="D8D8D8"/>
            </a:solidFill>
            <a:prstDash val="dash"/>
            <a:miter lim="800000"/>
            <a:headEnd len="sm" w="sm" type="none"/>
            <a:tailEnd len="sm" w="sm" type="none"/>
          </a:ln>
        </p:spPr>
      </p:cxnSp>
      <p:grpSp>
        <p:nvGrpSpPr>
          <p:cNvPr id="446" name="Google Shape;446;p78" title="Milestone 3"/>
          <p:cNvGrpSpPr/>
          <p:nvPr/>
        </p:nvGrpSpPr>
        <p:grpSpPr>
          <a:xfrm>
            <a:off x="8091638" y="164065"/>
            <a:ext cx="1194190" cy="4055978"/>
            <a:chOff x="3275158" y="-400072"/>
            <a:chExt cx="1719248" cy="5839300"/>
          </a:xfrm>
        </p:grpSpPr>
        <p:sp>
          <p:nvSpPr>
            <p:cNvPr id="447" name="Google Shape;447;p78"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48" name="Google Shape;448;p78"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17</a:t>
              </a:r>
              <a:endParaRPr b="0" i="0" sz="1400" u="none" cap="none" strike="noStrike">
                <a:solidFill>
                  <a:srgbClr val="000000"/>
                </a:solidFill>
                <a:latin typeface="Arial"/>
                <a:ea typeface="Arial"/>
                <a:cs typeface="Arial"/>
                <a:sym typeface="Arial"/>
              </a:endParaRPr>
            </a:p>
          </p:txBody>
        </p:sp>
        <p:grpSp>
          <p:nvGrpSpPr>
            <p:cNvPr id="449" name="Google Shape;449;p78" title="Milestone Text"/>
            <p:cNvGrpSpPr/>
            <p:nvPr/>
          </p:nvGrpSpPr>
          <p:grpSpPr>
            <a:xfrm>
              <a:off x="3276006" y="-400072"/>
              <a:ext cx="1718400" cy="692543"/>
              <a:chOff x="1936567" y="-1859663"/>
              <a:chExt cx="1718400" cy="692543"/>
            </a:xfrm>
          </p:grpSpPr>
          <p:sp>
            <p:nvSpPr>
              <p:cNvPr id="450" name="Google Shape;450;p78"/>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100" u="none" cap="none" strike="noStrike">
                    <a:solidFill>
                      <a:srgbClr val="FFF2CC"/>
                    </a:solidFill>
                    <a:latin typeface="Trebuchet MS"/>
                    <a:ea typeface="Trebuchet MS"/>
                    <a:cs typeface="Trebuchet MS"/>
                    <a:sym typeface="Trebuchet MS"/>
                  </a:rPr>
                  <a:t>Open Source Days 2024</a:t>
                </a:r>
                <a:endParaRPr b="0" i="0" sz="1100" u="none" cap="none" strike="noStrike">
                  <a:solidFill>
                    <a:srgbClr val="FFF2CC"/>
                  </a:solidFill>
                  <a:latin typeface="Arial"/>
                  <a:ea typeface="Arial"/>
                  <a:cs typeface="Arial"/>
                  <a:sym typeface="Arial"/>
                </a:endParaRPr>
              </a:p>
            </p:txBody>
          </p:sp>
          <p:sp>
            <p:nvSpPr>
              <p:cNvPr id="451" name="Google Shape;451;p78"/>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July 23-29 202</a:t>
                </a:r>
                <a:r>
                  <a:rPr lang="en" sz="800">
                    <a:solidFill>
                      <a:srgbClr val="FFF2CC"/>
                    </a:solidFill>
                    <a:latin typeface="Trebuchet MS"/>
                    <a:ea typeface="Trebuchet MS"/>
                    <a:cs typeface="Trebuchet MS"/>
                    <a:sym typeface="Trebuchet MS"/>
                  </a:rPr>
                  <a:t>4</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2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Samsung</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2CC"/>
                    </a:solidFill>
                    <a:latin typeface="Trebuchet MS"/>
                    <a:ea typeface="Trebuchet MS"/>
                    <a:cs typeface="Trebuchet MS"/>
                    <a:sym typeface="Trebuchet MS"/>
                  </a:rPr>
                  <a:t>Caligra</a:t>
                </a:r>
                <a:endParaRPr b="0" i="0" sz="8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grpSp>
      <p:cxnSp>
        <p:nvCxnSpPr>
          <p:cNvPr id="452" name="Google Shape;452;p78"/>
          <p:cNvCxnSpPr/>
          <p:nvPr/>
        </p:nvCxnSpPr>
        <p:spPr>
          <a:xfrm>
            <a:off x="8291941" y="4276154"/>
            <a:ext cx="0" cy="114900"/>
          </a:xfrm>
          <a:prstGeom prst="straightConnector1">
            <a:avLst/>
          </a:prstGeom>
          <a:noFill/>
          <a:ln cap="flat" cmpd="sng" w="9525">
            <a:solidFill>
              <a:srgbClr val="D8D8D8"/>
            </a:solidFill>
            <a:prstDash val="dash"/>
            <a:miter lim="800000"/>
            <a:headEnd len="sm" w="sm" type="none"/>
            <a:tailEnd len="sm" w="sm" type="none"/>
          </a:ln>
        </p:spPr>
      </p:cxnSp>
      <p:sp>
        <p:nvSpPr>
          <p:cNvPr id="453" name="Google Shape;453;p78"/>
          <p:cNvSpPr txBox="1"/>
          <p:nvPr/>
        </p:nvSpPr>
        <p:spPr>
          <a:xfrm>
            <a:off x="8015965" y="4485770"/>
            <a:ext cx="5151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August</a:t>
            </a:r>
            <a:endParaRPr b="0" i="0" sz="800" u="none" cap="none" strike="noStrike">
              <a:solidFill>
                <a:srgbClr val="FFFFFF"/>
              </a:solidFill>
              <a:latin typeface="Arial"/>
              <a:ea typeface="Arial"/>
              <a:cs typeface="Arial"/>
              <a:sym typeface="Arial"/>
            </a:endParaRPr>
          </a:p>
        </p:txBody>
      </p:sp>
      <p:pic>
        <p:nvPicPr>
          <p:cNvPr id="454" name="Google Shape;454;p78"/>
          <p:cNvPicPr preferRelativeResize="0"/>
          <p:nvPr/>
        </p:nvPicPr>
        <p:blipFill rotWithShape="1">
          <a:blip r:embed="rId4">
            <a:alphaModFix/>
          </a:blip>
          <a:srcRect b="0" l="0" r="0" t="0"/>
          <a:stretch/>
        </p:blipFill>
        <p:spPr>
          <a:xfrm>
            <a:off x="7146750" y="155930"/>
            <a:ext cx="349200" cy="429551"/>
          </a:xfrm>
          <a:prstGeom prst="rect">
            <a:avLst/>
          </a:prstGeom>
          <a:noFill/>
          <a:ln>
            <a:noFill/>
          </a:ln>
        </p:spPr>
      </p:pic>
      <p:grpSp>
        <p:nvGrpSpPr>
          <p:cNvPr id="455" name="Google Shape;455;p78"/>
          <p:cNvGrpSpPr/>
          <p:nvPr/>
        </p:nvGrpSpPr>
        <p:grpSpPr>
          <a:xfrm>
            <a:off x="8471926" y="1067616"/>
            <a:ext cx="1200676" cy="3139302"/>
            <a:chOff x="9017385" y="-1289895"/>
            <a:chExt cx="1728586" cy="4244020"/>
          </a:xfrm>
        </p:grpSpPr>
        <p:sp>
          <p:nvSpPr>
            <p:cNvPr id="456" name="Google Shape;456;p78"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Trebuchet MS"/>
                <a:ea typeface="Trebuchet MS"/>
                <a:cs typeface="Trebuchet MS"/>
                <a:sym typeface="Trebuchet MS"/>
              </a:endParaRPr>
            </a:p>
          </p:txBody>
        </p:sp>
        <p:grpSp>
          <p:nvGrpSpPr>
            <p:cNvPr id="457" name="Google Shape;457;p78" title="Milestone Text"/>
            <p:cNvGrpSpPr/>
            <p:nvPr/>
          </p:nvGrpSpPr>
          <p:grpSpPr>
            <a:xfrm>
              <a:off x="9017385" y="-1289895"/>
              <a:ext cx="1728586" cy="519553"/>
              <a:chOff x="2170733" y="-2359037"/>
              <a:chExt cx="1728586" cy="501305"/>
            </a:xfrm>
          </p:grpSpPr>
          <p:sp>
            <p:nvSpPr>
              <p:cNvPr id="458" name="Google Shape;458;p78"/>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Open Source </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rPr b="0" i="0" lang="en" sz="800" u="none" cap="none" strike="noStrike">
                    <a:solidFill>
                      <a:srgbClr val="FFD966"/>
                    </a:solidFill>
                    <a:latin typeface="Trebuchet MS"/>
                    <a:ea typeface="Trebuchet MS"/>
                    <a:cs typeface="Trebuchet MS"/>
                    <a:sym typeface="Trebuchet MS"/>
                  </a:rPr>
                  <a:t>Forum 202</a:t>
                </a:r>
                <a:r>
                  <a:rPr lang="en" sz="800">
                    <a:solidFill>
                      <a:srgbClr val="FFD966"/>
                    </a:solidFill>
                    <a:latin typeface="Trebuchet MS"/>
                    <a:ea typeface="Trebuchet MS"/>
                    <a:cs typeface="Trebuchet MS"/>
                    <a:sym typeface="Trebuchet MS"/>
                  </a:rPr>
                  <a:t>5</a:t>
                </a:r>
                <a:endParaRPr b="0" i="0" sz="1200" u="none" cap="none" strike="noStrike">
                  <a:solidFill>
                    <a:srgbClr val="FFD966"/>
                  </a:solidFill>
                  <a:latin typeface="Trebuchet MS"/>
                  <a:ea typeface="Trebuchet MS"/>
                  <a:cs typeface="Trebuchet MS"/>
                  <a:sym typeface="Trebuchet MS"/>
                </a:endParaRPr>
              </a:p>
            </p:txBody>
          </p:sp>
          <p:sp>
            <p:nvSpPr>
              <p:cNvPr id="459" name="Google Shape;459;p78"/>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D966"/>
                    </a:solidFill>
                    <a:latin typeface="Trebuchet MS"/>
                    <a:ea typeface="Trebuchet MS"/>
                    <a:cs typeface="Trebuchet MS"/>
                    <a:sym typeface="Trebuchet MS"/>
                  </a:rPr>
                  <a:t>Feb </a:t>
                </a:r>
                <a:r>
                  <a:rPr lang="en" sz="800">
                    <a:solidFill>
                      <a:srgbClr val="FFD966"/>
                    </a:solidFill>
                    <a:latin typeface="Trebuchet MS"/>
                    <a:ea typeface="Trebuchet MS"/>
                    <a:cs typeface="Trebuchet MS"/>
                    <a:sym typeface="Trebuchet MS"/>
                  </a:rPr>
                  <a:t>13</a:t>
                </a:r>
                <a:r>
                  <a:rPr b="0" i="0" lang="en" sz="800" u="none" cap="none" strike="noStrike">
                    <a:solidFill>
                      <a:srgbClr val="FFD966"/>
                    </a:solidFill>
                    <a:latin typeface="Trebuchet MS"/>
                    <a:ea typeface="Trebuchet MS"/>
                    <a:cs typeface="Trebuchet MS"/>
                    <a:sym typeface="Trebuchet MS"/>
                  </a:rPr>
                  <a:t> 202</a:t>
                </a:r>
                <a:r>
                  <a:rPr lang="en" sz="800">
                    <a:solidFill>
                      <a:srgbClr val="FFD966"/>
                    </a:solidFill>
                    <a:latin typeface="Trebuchet MS"/>
                    <a:ea typeface="Trebuchet MS"/>
                    <a:cs typeface="Trebuchet MS"/>
                    <a:sym typeface="Trebuchet MS"/>
                  </a:rPr>
                  <a:t>5</a:t>
                </a:r>
                <a:endParaRPr b="0" i="0" sz="2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rPr b="1" lang="en" sz="800">
                    <a:solidFill>
                      <a:srgbClr val="C3602C"/>
                    </a:solidFill>
                    <a:latin typeface="Trebuchet MS"/>
                    <a:ea typeface="Trebuchet MS"/>
                    <a:cs typeface="Trebuchet MS"/>
                    <a:sym typeface="Trebuchet MS"/>
                  </a:rPr>
                  <a:t>OpenAPV</a:t>
                </a:r>
                <a:endParaRPr b="1" sz="8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8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Stability.ai</a:t>
                </a:r>
                <a:r>
                  <a:rPr b="0" i="0" lang="en" sz="800" u="none" cap="none" strike="noStrike">
                    <a:solidFill>
                      <a:schemeClr val="lt1"/>
                    </a:solidFill>
                    <a:latin typeface="Trebuchet MS"/>
                    <a:ea typeface="Trebuchet MS"/>
                    <a:cs typeface="Trebuchet MS"/>
                    <a:sym typeface="Trebuchet MS"/>
                  </a:rPr>
                  <a:t>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800"/>
                  <a:buFont typeface="Arial"/>
                  <a:buNone/>
                </a:pPr>
                <a:r>
                  <a:rPr lang="en" sz="800">
                    <a:solidFill>
                      <a:schemeClr val="lt1"/>
                    </a:solidFill>
                    <a:latin typeface="Trebuchet MS"/>
                    <a:ea typeface="Trebuchet MS"/>
                    <a:cs typeface="Trebuchet MS"/>
                    <a:sym typeface="Trebuchet MS"/>
                  </a:rPr>
                  <a:t>RaynaultVFX</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rebuchet MS"/>
                  <a:ea typeface="Trebuchet MS"/>
                  <a:cs typeface="Trebuchet MS"/>
                  <a:sym typeface="Trebuchet MS"/>
                </a:endParaRPr>
              </a:p>
            </p:txBody>
          </p:sp>
        </p:grpSp>
        <p:sp>
          <p:nvSpPr>
            <p:cNvPr id="460" name="Google Shape;460;p78"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Trebuchet MS"/>
                  <a:ea typeface="Trebuchet MS"/>
                  <a:cs typeface="Trebuchet MS"/>
                  <a:sym typeface="Trebuchet MS"/>
                </a:rPr>
                <a:t>1</a:t>
              </a:r>
              <a:r>
                <a:rPr lang="en" sz="800">
                  <a:solidFill>
                    <a:srgbClr val="595959"/>
                  </a:solidFill>
                  <a:latin typeface="Trebuchet MS"/>
                  <a:ea typeface="Trebuchet MS"/>
                  <a:cs typeface="Trebuchet MS"/>
                  <a:sym typeface="Trebuchet MS"/>
                </a:rPr>
                <a:t>8</a:t>
              </a:r>
              <a:endParaRPr b="0" i="0" sz="1400" u="none" cap="none" strike="noStrike">
                <a:solidFill>
                  <a:srgbClr val="000000"/>
                </a:solidFill>
                <a:latin typeface="Arial"/>
                <a:ea typeface="Arial"/>
                <a:cs typeface="Arial"/>
                <a:sym typeface="Arial"/>
              </a:endParaRPr>
            </a:p>
          </p:txBody>
        </p:sp>
      </p:grpSp>
      <p:sp>
        <p:nvSpPr>
          <p:cNvPr id="461" name="Google Shape;461;p78"/>
          <p:cNvSpPr txBox="1"/>
          <p:nvPr/>
        </p:nvSpPr>
        <p:spPr>
          <a:xfrm>
            <a:off x="8489567" y="4495651"/>
            <a:ext cx="369300" cy="16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Feb</a:t>
            </a:r>
            <a:endParaRPr b="0" i="0" sz="800" u="none" cap="none" strike="noStrike">
              <a:solidFill>
                <a:srgbClr val="FFFFFF"/>
              </a:solidFill>
              <a:latin typeface="Arial"/>
              <a:ea typeface="Arial"/>
              <a:cs typeface="Arial"/>
              <a:sym typeface="Arial"/>
            </a:endParaRPr>
          </a:p>
        </p:txBody>
      </p:sp>
      <p:cxnSp>
        <p:nvCxnSpPr>
          <p:cNvPr id="462" name="Google Shape;462;p78"/>
          <p:cNvCxnSpPr/>
          <p:nvPr/>
        </p:nvCxnSpPr>
        <p:spPr>
          <a:xfrm>
            <a:off x="8670947" y="4313437"/>
            <a:ext cx="0" cy="1149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nvSpPr>
        <p:spPr>
          <a:xfrm>
            <a:off x="114375" y="1016119"/>
            <a:ext cx="42297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Premier</a:t>
            </a:r>
            <a:endParaRPr b="1" sz="1400"/>
          </a:p>
        </p:txBody>
      </p:sp>
      <p:sp>
        <p:nvSpPr>
          <p:cNvPr id="468" name="Google Shape;468;p79"/>
          <p:cNvSpPr txBox="1"/>
          <p:nvPr/>
        </p:nvSpPr>
        <p:spPr>
          <a:xfrm>
            <a:off x="4343831" y="1016119"/>
            <a:ext cx="3501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General</a:t>
            </a:r>
            <a:endParaRPr b="1" sz="1400"/>
          </a:p>
        </p:txBody>
      </p:sp>
      <p:sp>
        <p:nvSpPr>
          <p:cNvPr id="469" name="Google Shape;469;p79"/>
          <p:cNvSpPr txBox="1"/>
          <p:nvPr/>
        </p:nvSpPr>
        <p:spPr>
          <a:xfrm>
            <a:off x="7850888" y="1016119"/>
            <a:ext cx="10104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t>Associate</a:t>
            </a:r>
            <a:endParaRPr b="1" sz="1400"/>
          </a:p>
        </p:txBody>
      </p:sp>
      <p:cxnSp>
        <p:nvCxnSpPr>
          <p:cNvPr id="470" name="Google Shape;470;p79"/>
          <p:cNvCxnSpPr/>
          <p:nvPr/>
        </p:nvCxnSpPr>
        <p:spPr>
          <a:xfrm flipH="1">
            <a:off x="4343834" y="1297913"/>
            <a:ext cx="5400" cy="3619500"/>
          </a:xfrm>
          <a:prstGeom prst="straightConnector1">
            <a:avLst/>
          </a:prstGeom>
          <a:noFill/>
          <a:ln cap="flat" cmpd="sng" w="16675">
            <a:solidFill>
              <a:srgbClr val="B49823"/>
            </a:solidFill>
            <a:prstDash val="solid"/>
            <a:miter lim="800000"/>
            <a:headEnd len="sm" w="sm" type="none"/>
            <a:tailEnd len="sm" w="sm" type="none"/>
          </a:ln>
        </p:spPr>
      </p:cxnSp>
      <p:cxnSp>
        <p:nvCxnSpPr>
          <p:cNvPr id="471" name="Google Shape;471;p79"/>
          <p:cNvCxnSpPr/>
          <p:nvPr/>
        </p:nvCxnSpPr>
        <p:spPr>
          <a:xfrm flipH="1">
            <a:off x="7845450" y="1375519"/>
            <a:ext cx="5400" cy="3619500"/>
          </a:xfrm>
          <a:prstGeom prst="straightConnector1">
            <a:avLst/>
          </a:prstGeom>
          <a:noFill/>
          <a:ln cap="flat" cmpd="sng" w="16675">
            <a:solidFill>
              <a:srgbClr val="B49823"/>
            </a:solidFill>
            <a:prstDash val="solid"/>
            <a:miter lim="800000"/>
            <a:headEnd len="sm" w="sm" type="none"/>
            <a:tailEnd len="sm" w="sm" type="none"/>
          </a:ln>
        </p:spPr>
      </p:cxnSp>
      <p:pic>
        <p:nvPicPr>
          <p:cNvPr id="472" name="Google Shape;472;p79"/>
          <p:cNvPicPr preferRelativeResize="0"/>
          <p:nvPr/>
        </p:nvPicPr>
        <p:blipFill>
          <a:blip r:embed="rId3">
            <a:alphaModFix/>
          </a:blip>
          <a:stretch>
            <a:fillRect/>
          </a:stretch>
        </p:blipFill>
        <p:spPr>
          <a:xfrm>
            <a:off x="114300" y="1653993"/>
            <a:ext cx="4160897" cy="2911877"/>
          </a:xfrm>
          <a:prstGeom prst="rect">
            <a:avLst/>
          </a:prstGeom>
          <a:noFill/>
          <a:ln>
            <a:noFill/>
          </a:ln>
        </p:spPr>
      </p:pic>
      <p:pic>
        <p:nvPicPr>
          <p:cNvPr id="473" name="Google Shape;473;p79"/>
          <p:cNvPicPr preferRelativeResize="0"/>
          <p:nvPr/>
        </p:nvPicPr>
        <p:blipFill>
          <a:blip r:embed="rId4">
            <a:alphaModFix/>
          </a:blip>
          <a:stretch>
            <a:fillRect/>
          </a:stretch>
        </p:blipFill>
        <p:spPr>
          <a:xfrm>
            <a:off x="8045859" y="1456208"/>
            <a:ext cx="620456" cy="3302981"/>
          </a:xfrm>
          <a:prstGeom prst="rect">
            <a:avLst/>
          </a:prstGeom>
          <a:noFill/>
          <a:ln>
            <a:noFill/>
          </a:ln>
        </p:spPr>
      </p:pic>
      <p:pic>
        <p:nvPicPr>
          <p:cNvPr id="474" name="Google Shape;474;p79" title="Screenshot 2025-12-09 at 2.51.05 PM.png"/>
          <p:cNvPicPr preferRelativeResize="0"/>
          <p:nvPr/>
        </p:nvPicPr>
        <p:blipFill rotWithShape="1">
          <a:blip r:embed="rId5">
            <a:alphaModFix/>
          </a:blip>
          <a:srcRect b="1748" l="0" r="0" t="0"/>
          <a:stretch/>
        </p:blipFill>
        <p:spPr>
          <a:xfrm>
            <a:off x="4483013" y="1679437"/>
            <a:ext cx="3320456" cy="2860988"/>
          </a:xfrm>
          <a:prstGeom prst="rect">
            <a:avLst/>
          </a:prstGeom>
          <a:noFill/>
          <a:ln>
            <a:noFill/>
          </a:ln>
        </p:spPr>
      </p:pic>
      <p:sp>
        <p:nvSpPr>
          <p:cNvPr id="475" name="Google Shape;475;p79"/>
          <p:cNvSpPr txBox="1"/>
          <p:nvPr/>
        </p:nvSpPr>
        <p:spPr>
          <a:xfrm>
            <a:off x="890569" y="151275"/>
            <a:ext cx="7001700" cy="540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b="1" lang="en" sz="2900">
                <a:solidFill>
                  <a:schemeClr val="lt1"/>
                </a:solidFill>
                <a:latin typeface="Calibri"/>
                <a:ea typeface="Calibri"/>
                <a:cs typeface="Calibri"/>
                <a:sym typeface="Calibri"/>
              </a:rPr>
              <a:t>Membership</a:t>
            </a:r>
            <a:endParaRPr b="1" sz="29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1115531" y="273844"/>
            <a:ext cx="6912600" cy="462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802"/>
              <a:buNone/>
            </a:pPr>
            <a:r>
              <a:rPr lang="en" sz="2230"/>
              <a:t>We’re a nonprofit, but not separately incorporated</a:t>
            </a:r>
            <a:endParaRPr sz="2230"/>
          </a:p>
        </p:txBody>
      </p:sp>
      <p:sp>
        <p:nvSpPr>
          <p:cNvPr id="481" name="Google Shape;481;p80"/>
          <p:cNvSpPr txBox="1"/>
          <p:nvPr>
            <p:ph idx="1" type="body"/>
          </p:nvPr>
        </p:nvSpPr>
        <p:spPr>
          <a:xfrm>
            <a:off x="628634" y="1369219"/>
            <a:ext cx="7886400" cy="3263400"/>
          </a:xfrm>
          <a:prstGeom prst="rect">
            <a:avLst/>
          </a:prstGeom>
        </p:spPr>
        <p:txBody>
          <a:bodyPr anchorCtr="0" anchor="t" bIns="34275" lIns="68575" spcFirstLastPara="1" rIns="68575" wrap="square" tIns="34275">
            <a:noAutofit/>
          </a:bodyPr>
          <a:lstStyle/>
          <a:p>
            <a:pPr indent="-298450" lvl="0" marL="342900" rtl="0" algn="l">
              <a:spcBef>
                <a:spcPts val="800"/>
              </a:spcBef>
              <a:spcAft>
                <a:spcPts val="0"/>
              </a:spcAft>
              <a:buSzPts val="2100"/>
              <a:buChar char="•"/>
            </a:pPr>
            <a:r>
              <a:rPr lang="en"/>
              <a:t>The Academy Software Foundation is part of the </a:t>
            </a:r>
            <a:r>
              <a:rPr lang="en" u="sng">
                <a:solidFill>
                  <a:schemeClr val="hlink"/>
                </a:solidFill>
                <a:hlinkClick r:id="rId3"/>
              </a:rPr>
              <a:t>the Linux Foundation</a:t>
            </a:r>
            <a:r>
              <a:rPr lang="en"/>
              <a:t> and is not a separate legal entity</a:t>
            </a:r>
            <a:endParaRPr/>
          </a:p>
          <a:p>
            <a:pPr indent="-298450" lvl="0" marL="342900" rtl="0" algn="l">
              <a:spcBef>
                <a:spcPts val="800"/>
              </a:spcBef>
              <a:spcAft>
                <a:spcPts val="0"/>
              </a:spcAft>
              <a:buSzPts val="2100"/>
              <a:buChar char="•"/>
            </a:pPr>
            <a:r>
              <a:rPr lang="en"/>
              <a:t>Therefore, the </a:t>
            </a:r>
            <a:r>
              <a:rPr lang="en"/>
              <a:t>Academy Software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8450" lvl="0" marL="342900" rtl="0" algn="l">
              <a:spcBef>
                <a:spcPts val="800"/>
              </a:spcBef>
              <a:spcAft>
                <a:spcPts val="0"/>
              </a:spcAft>
              <a:buSzPts val="2100"/>
              <a:buChar char="•"/>
            </a:pPr>
            <a:r>
              <a:rPr lang="en"/>
              <a:t>The powers and duties of the Governing Board are set forth in the </a:t>
            </a:r>
            <a:r>
              <a:rPr lang="en" u="sng">
                <a:solidFill>
                  <a:schemeClr val="hlink"/>
                </a:solidFill>
                <a:hlinkClick r:id="rId4"/>
              </a:rPr>
              <a:t>Academy Software Foundation Charter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nvSpPr>
        <p:spPr>
          <a:xfrm>
            <a:off x="354047" y="497617"/>
            <a:ext cx="8389800" cy="4905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rgbClr val="000000"/>
              </a:buClr>
              <a:buSzPts val="2500"/>
              <a:buFont typeface="Arial"/>
              <a:buNone/>
            </a:pPr>
            <a:r>
              <a:rPr b="0" i="0" lang="en" sz="2500" u="none" cap="none" strike="noStrike">
                <a:solidFill>
                  <a:srgbClr val="FFFFFF"/>
                </a:solidFill>
                <a:latin typeface="Open Sans"/>
                <a:ea typeface="Open Sans"/>
                <a:cs typeface="Open Sans"/>
                <a:sym typeface="Open Sans"/>
              </a:rPr>
              <a:t>Academy Software Foundation</a:t>
            </a:r>
            <a:endParaRPr b="0" i="0" sz="25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1800"/>
              <a:buFont typeface="Arial"/>
              <a:buNone/>
            </a:pPr>
            <a:r>
              <a:rPr b="0" i="0" lang="en" sz="1800" u="none" cap="none" strike="noStrike">
                <a:solidFill>
                  <a:srgbClr val="F79646"/>
                </a:solidFill>
                <a:latin typeface="Arial"/>
                <a:ea typeface="Arial"/>
                <a:cs typeface="Arial"/>
                <a:sym typeface="Arial"/>
              </a:rPr>
              <a:t>Structure</a:t>
            </a:r>
            <a:endParaRPr b="0" i="0" sz="2500" u="none" cap="none" strike="noStrike">
              <a:solidFill>
                <a:srgbClr val="FFFFFF"/>
              </a:solidFill>
              <a:latin typeface="Open Sans"/>
              <a:ea typeface="Open Sans"/>
              <a:cs typeface="Open Sans"/>
              <a:sym typeface="Open Sans"/>
            </a:endParaRPr>
          </a:p>
        </p:txBody>
      </p:sp>
      <p:pic>
        <p:nvPicPr>
          <p:cNvPr id="487" name="Google Shape;487;p81" title="OpenAPV-logo.png"/>
          <p:cNvPicPr preferRelativeResize="0"/>
          <p:nvPr/>
        </p:nvPicPr>
        <p:blipFill>
          <a:blip r:embed="rId3">
            <a:alphaModFix/>
          </a:blip>
          <a:stretch>
            <a:fillRect/>
          </a:stretch>
        </p:blipFill>
        <p:spPr>
          <a:xfrm>
            <a:off x="8373319" y="3076819"/>
            <a:ext cx="440681" cy="133538"/>
          </a:xfrm>
          <a:prstGeom prst="rect">
            <a:avLst/>
          </a:prstGeom>
          <a:noFill/>
          <a:ln>
            <a:noFill/>
          </a:ln>
        </p:spPr>
      </p:pic>
      <p:grpSp>
        <p:nvGrpSpPr>
          <p:cNvPr id="488" name="Google Shape;488;p81"/>
          <p:cNvGrpSpPr/>
          <p:nvPr/>
        </p:nvGrpSpPr>
        <p:grpSpPr>
          <a:xfrm>
            <a:off x="172215" y="1292325"/>
            <a:ext cx="8858043" cy="3227494"/>
            <a:chOff x="229621" y="1723100"/>
            <a:chExt cx="11810724" cy="4303325"/>
          </a:xfrm>
        </p:grpSpPr>
        <p:cxnSp>
          <p:nvCxnSpPr>
            <p:cNvPr id="489" name="Google Shape;489;p81"/>
            <p:cNvCxnSpPr/>
            <p:nvPr/>
          </p:nvCxnSpPr>
          <p:spPr>
            <a:xfrm>
              <a:off x="3807489" y="3305081"/>
              <a:ext cx="0" cy="2536500"/>
            </a:xfrm>
            <a:prstGeom prst="straightConnector1">
              <a:avLst/>
            </a:prstGeom>
            <a:noFill/>
            <a:ln cap="flat" cmpd="sng" w="15950">
              <a:solidFill>
                <a:srgbClr val="B49823"/>
              </a:solidFill>
              <a:prstDash val="solid"/>
              <a:round/>
              <a:headEnd len="sm" w="sm" type="none"/>
              <a:tailEnd len="sm" w="sm" type="none"/>
            </a:ln>
          </p:spPr>
        </p:cxnSp>
        <p:cxnSp>
          <p:nvCxnSpPr>
            <p:cNvPr id="490" name="Google Shape;490;p81"/>
            <p:cNvCxnSpPr/>
            <p:nvPr/>
          </p:nvCxnSpPr>
          <p:spPr>
            <a:xfrm>
              <a:off x="3152584" y="3299129"/>
              <a:ext cx="0" cy="2550300"/>
            </a:xfrm>
            <a:prstGeom prst="straightConnector1">
              <a:avLst/>
            </a:prstGeom>
            <a:noFill/>
            <a:ln cap="flat" cmpd="sng" w="15950">
              <a:solidFill>
                <a:srgbClr val="B49823"/>
              </a:solidFill>
              <a:prstDash val="solid"/>
              <a:round/>
              <a:headEnd len="sm" w="sm" type="none"/>
              <a:tailEnd len="sm" w="sm" type="none"/>
            </a:ln>
          </p:spPr>
        </p:cxnSp>
        <p:cxnSp>
          <p:nvCxnSpPr>
            <p:cNvPr id="491" name="Google Shape;491;p81"/>
            <p:cNvCxnSpPr/>
            <p:nvPr/>
          </p:nvCxnSpPr>
          <p:spPr>
            <a:xfrm>
              <a:off x="11564485"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2" name="Google Shape;492;p81"/>
            <p:cNvCxnSpPr/>
            <p:nvPr/>
          </p:nvCxnSpPr>
          <p:spPr>
            <a:xfrm>
              <a:off x="1871400" y="3298137"/>
              <a:ext cx="0" cy="2583300"/>
            </a:xfrm>
            <a:prstGeom prst="straightConnector1">
              <a:avLst/>
            </a:prstGeom>
            <a:noFill/>
            <a:ln cap="flat" cmpd="sng" w="15950">
              <a:solidFill>
                <a:srgbClr val="B49823"/>
              </a:solidFill>
              <a:prstDash val="solid"/>
              <a:round/>
              <a:headEnd len="sm" w="sm" type="none"/>
              <a:tailEnd len="sm" w="sm" type="none"/>
            </a:ln>
          </p:spPr>
        </p:cxnSp>
        <p:cxnSp>
          <p:nvCxnSpPr>
            <p:cNvPr id="493" name="Google Shape;493;p81"/>
            <p:cNvCxnSpPr/>
            <p:nvPr/>
          </p:nvCxnSpPr>
          <p:spPr>
            <a:xfrm>
              <a:off x="7060975" y="3308350"/>
              <a:ext cx="0" cy="2469300"/>
            </a:xfrm>
            <a:prstGeom prst="straightConnector1">
              <a:avLst/>
            </a:prstGeom>
            <a:noFill/>
            <a:ln cap="flat" cmpd="sng" w="15950">
              <a:solidFill>
                <a:srgbClr val="B49823"/>
              </a:solidFill>
              <a:prstDash val="solid"/>
              <a:round/>
              <a:headEnd len="sm" w="sm" type="none"/>
              <a:tailEnd len="sm" w="sm" type="none"/>
            </a:ln>
          </p:spPr>
        </p:cxnSp>
        <p:cxnSp>
          <p:nvCxnSpPr>
            <p:cNvPr id="494" name="Google Shape;494;p81"/>
            <p:cNvCxnSpPr/>
            <p:nvPr/>
          </p:nvCxnSpPr>
          <p:spPr>
            <a:xfrm>
              <a:off x="10949141"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495" name="Google Shape;495;p81"/>
            <p:cNvCxnSpPr/>
            <p:nvPr/>
          </p:nvCxnSpPr>
          <p:spPr>
            <a:xfrm>
              <a:off x="7708755" y="3305081"/>
              <a:ext cx="0" cy="2504400"/>
            </a:xfrm>
            <a:prstGeom prst="straightConnector1">
              <a:avLst/>
            </a:prstGeom>
            <a:noFill/>
            <a:ln cap="flat" cmpd="sng" w="15950">
              <a:solidFill>
                <a:srgbClr val="B49823"/>
              </a:solidFill>
              <a:prstDash val="solid"/>
              <a:round/>
              <a:headEnd len="sm" w="sm" type="none"/>
              <a:tailEnd len="sm" w="sm" type="none"/>
            </a:ln>
          </p:spPr>
        </p:cxnSp>
        <p:cxnSp>
          <p:nvCxnSpPr>
            <p:cNvPr id="496" name="Google Shape;496;p81"/>
            <p:cNvCxnSpPr/>
            <p:nvPr/>
          </p:nvCxnSpPr>
          <p:spPr>
            <a:xfrm>
              <a:off x="8346890" y="3297146"/>
              <a:ext cx="0" cy="2512500"/>
            </a:xfrm>
            <a:prstGeom prst="straightConnector1">
              <a:avLst/>
            </a:prstGeom>
            <a:noFill/>
            <a:ln cap="flat" cmpd="sng" w="15950">
              <a:solidFill>
                <a:srgbClr val="B49823"/>
              </a:solidFill>
              <a:prstDash val="solid"/>
              <a:round/>
              <a:headEnd len="sm" w="sm" type="none"/>
              <a:tailEnd len="sm" w="sm" type="none"/>
            </a:ln>
          </p:spPr>
        </p:cxnSp>
        <p:cxnSp>
          <p:nvCxnSpPr>
            <p:cNvPr id="497" name="Google Shape;497;p81"/>
            <p:cNvCxnSpPr/>
            <p:nvPr/>
          </p:nvCxnSpPr>
          <p:spPr>
            <a:xfrm>
              <a:off x="9009384" y="3301113"/>
              <a:ext cx="0" cy="2532600"/>
            </a:xfrm>
            <a:prstGeom prst="straightConnector1">
              <a:avLst/>
            </a:prstGeom>
            <a:noFill/>
            <a:ln cap="flat" cmpd="sng" w="15950">
              <a:solidFill>
                <a:srgbClr val="B49823"/>
              </a:solidFill>
              <a:prstDash val="solid"/>
              <a:round/>
              <a:headEnd len="sm" w="sm" type="none"/>
              <a:tailEnd len="sm" w="sm" type="none"/>
            </a:ln>
          </p:spPr>
        </p:cxnSp>
        <p:cxnSp>
          <p:nvCxnSpPr>
            <p:cNvPr id="498" name="Google Shape;498;p81"/>
            <p:cNvCxnSpPr/>
            <p:nvPr/>
          </p:nvCxnSpPr>
          <p:spPr>
            <a:xfrm>
              <a:off x="9655967" y="3296045"/>
              <a:ext cx="0" cy="2577300"/>
            </a:xfrm>
            <a:prstGeom prst="straightConnector1">
              <a:avLst/>
            </a:prstGeom>
            <a:noFill/>
            <a:ln cap="flat" cmpd="sng" w="15950">
              <a:solidFill>
                <a:srgbClr val="B49823"/>
              </a:solidFill>
              <a:prstDash val="solid"/>
              <a:round/>
              <a:headEnd len="sm" w="sm" type="none"/>
              <a:tailEnd len="sm" w="sm" type="none"/>
            </a:ln>
          </p:spPr>
        </p:cxnSp>
        <p:cxnSp>
          <p:nvCxnSpPr>
            <p:cNvPr id="499" name="Google Shape;499;p81"/>
            <p:cNvCxnSpPr/>
            <p:nvPr/>
          </p:nvCxnSpPr>
          <p:spPr>
            <a:xfrm>
              <a:off x="10301326" y="3290250"/>
              <a:ext cx="0" cy="2527200"/>
            </a:xfrm>
            <a:prstGeom prst="straightConnector1">
              <a:avLst/>
            </a:prstGeom>
            <a:noFill/>
            <a:ln cap="flat" cmpd="sng" w="15950">
              <a:solidFill>
                <a:srgbClr val="B49823"/>
              </a:solidFill>
              <a:prstDash val="solid"/>
              <a:round/>
              <a:headEnd len="sm" w="sm" type="none"/>
              <a:tailEnd len="sm" w="sm" type="none"/>
            </a:ln>
          </p:spPr>
        </p:cxnSp>
        <p:cxnSp>
          <p:nvCxnSpPr>
            <p:cNvPr id="500" name="Google Shape;500;p81"/>
            <p:cNvCxnSpPr/>
            <p:nvPr/>
          </p:nvCxnSpPr>
          <p:spPr>
            <a:xfrm>
              <a:off x="5781247" y="3305081"/>
              <a:ext cx="0" cy="2520300"/>
            </a:xfrm>
            <a:prstGeom prst="straightConnector1">
              <a:avLst/>
            </a:prstGeom>
            <a:noFill/>
            <a:ln cap="flat" cmpd="sng" w="15950">
              <a:solidFill>
                <a:srgbClr val="B49823"/>
              </a:solidFill>
              <a:prstDash val="solid"/>
              <a:round/>
              <a:headEnd len="sm" w="sm" type="none"/>
              <a:tailEnd len="sm" w="sm" type="none"/>
            </a:ln>
          </p:spPr>
        </p:cxnSp>
        <p:cxnSp>
          <p:nvCxnSpPr>
            <p:cNvPr id="501" name="Google Shape;501;p81"/>
            <p:cNvCxnSpPr/>
            <p:nvPr/>
          </p:nvCxnSpPr>
          <p:spPr>
            <a:xfrm>
              <a:off x="5124012" y="3297146"/>
              <a:ext cx="0" cy="2480700"/>
            </a:xfrm>
            <a:prstGeom prst="straightConnector1">
              <a:avLst/>
            </a:prstGeom>
            <a:noFill/>
            <a:ln cap="flat" cmpd="sng" w="15950">
              <a:solidFill>
                <a:srgbClr val="B49823"/>
              </a:solidFill>
              <a:prstDash val="solid"/>
              <a:round/>
              <a:headEnd len="sm" w="sm" type="none"/>
              <a:tailEnd len="sm" w="sm" type="none"/>
            </a:ln>
          </p:spPr>
        </p:cxnSp>
        <p:cxnSp>
          <p:nvCxnSpPr>
            <p:cNvPr id="502" name="Google Shape;502;p81"/>
            <p:cNvCxnSpPr/>
            <p:nvPr/>
          </p:nvCxnSpPr>
          <p:spPr>
            <a:xfrm>
              <a:off x="4466638" y="3297146"/>
              <a:ext cx="0" cy="2599800"/>
            </a:xfrm>
            <a:prstGeom prst="straightConnector1">
              <a:avLst/>
            </a:prstGeom>
            <a:noFill/>
            <a:ln cap="flat" cmpd="sng" w="15950">
              <a:solidFill>
                <a:srgbClr val="B49823"/>
              </a:solidFill>
              <a:prstDash val="solid"/>
              <a:round/>
              <a:headEnd len="sm" w="sm" type="none"/>
              <a:tailEnd len="sm" w="sm" type="none"/>
            </a:ln>
          </p:spPr>
        </p:cxnSp>
        <p:cxnSp>
          <p:nvCxnSpPr>
            <p:cNvPr id="503" name="Google Shape;503;p81"/>
            <p:cNvCxnSpPr/>
            <p:nvPr/>
          </p:nvCxnSpPr>
          <p:spPr>
            <a:xfrm>
              <a:off x="6429450" y="2349500"/>
              <a:ext cx="0" cy="3460200"/>
            </a:xfrm>
            <a:prstGeom prst="straightConnector1">
              <a:avLst/>
            </a:prstGeom>
            <a:noFill/>
            <a:ln cap="flat" cmpd="sng" w="15950">
              <a:solidFill>
                <a:srgbClr val="B49823"/>
              </a:solidFill>
              <a:prstDash val="solid"/>
              <a:round/>
              <a:headEnd len="sm" w="sm" type="none"/>
              <a:tailEnd len="sm" w="sm" type="none"/>
            </a:ln>
          </p:spPr>
        </p:cxnSp>
        <p:cxnSp>
          <p:nvCxnSpPr>
            <p:cNvPr id="504" name="Google Shape;504;p81"/>
            <p:cNvCxnSpPr>
              <a:stCxn id="505" idx="3"/>
              <a:endCxn id="506" idx="1"/>
            </p:cNvCxnSpPr>
            <p:nvPr/>
          </p:nvCxnSpPr>
          <p:spPr>
            <a:xfrm flipH="1" rot="10800000">
              <a:off x="8574901" y="2208350"/>
              <a:ext cx="262500" cy="2100"/>
            </a:xfrm>
            <a:prstGeom prst="straightConnector1">
              <a:avLst/>
            </a:prstGeom>
            <a:noFill/>
            <a:ln cap="flat" cmpd="sng" w="11525">
              <a:solidFill>
                <a:srgbClr val="B49823"/>
              </a:solidFill>
              <a:prstDash val="solid"/>
              <a:round/>
              <a:headEnd len="sm" w="sm" type="none"/>
              <a:tailEnd len="sm" w="sm" type="none"/>
            </a:ln>
          </p:spPr>
        </p:cxnSp>
        <p:grpSp>
          <p:nvGrpSpPr>
            <p:cNvPr id="507" name="Google Shape;507;p81"/>
            <p:cNvGrpSpPr/>
            <p:nvPr/>
          </p:nvGrpSpPr>
          <p:grpSpPr>
            <a:xfrm>
              <a:off x="8837479" y="1909187"/>
              <a:ext cx="2512263" cy="598261"/>
              <a:chOff x="-1" y="-1"/>
              <a:chExt cx="2980500" cy="661500"/>
            </a:xfrm>
          </p:grpSpPr>
          <p:sp>
            <p:nvSpPr>
              <p:cNvPr id="506" name="Google Shape;506;p81"/>
              <p:cNvSpPr/>
              <p:nvPr/>
            </p:nvSpPr>
            <p:spPr>
              <a:xfrm>
                <a:off x="-1" y="-1"/>
                <a:ext cx="2980500" cy="6615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08" name="Google Shape;508;p81"/>
              <p:cNvSpPr txBox="1"/>
              <p:nvPr/>
            </p:nvSpPr>
            <p:spPr>
              <a:xfrm>
                <a:off x="125267" y="132331"/>
                <a:ext cx="27294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Outreach Committee</a:t>
                </a:r>
                <a:endParaRPr b="0" i="0" sz="1000" u="none" cap="none" strike="noStrike">
                  <a:solidFill>
                    <a:srgbClr val="B49823"/>
                  </a:solidFill>
                  <a:latin typeface="Arial"/>
                  <a:ea typeface="Arial"/>
                  <a:cs typeface="Arial"/>
                  <a:sym typeface="Arial"/>
                </a:endParaRPr>
              </a:p>
            </p:txBody>
          </p:sp>
        </p:grpSp>
        <p:cxnSp>
          <p:nvCxnSpPr>
            <p:cNvPr id="509" name="Google Shape;509;p81"/>
            <p:cNvCxnSpPr/>
            <p:nvPr/>
          </p:nvCxnSpPr>
          <p:spPr>
            <a:xfrm flipH="1" rot="10800000">
              <a:off x="4023124" y="2207018"/>
              <a:ext cx="263100" cy="2400"/>
            </a:xfrm>
            <a:prstGeom prst="straightConnector1">
              <a:avLst/>
            </a:prstGeom>
            <a:noFill/>
            <a:ln cap="flat" cmpd="sng" w="11525">
              <a:solidFill>
                <a:srgbClr val="B49823"/>
              </a:solidFill>
              <a:prstDash val="solid"/>
              <a:round/>
              <a:headEnd len="sm" w="sm" type="none"/>
              <a:tailEnd len="sm" w="sm" type="none"/>
            </a:ln>
          </p:spPr>
        </p:cxnSp>
        <p:grpSp>
          <p:nvGrpSpPr>
            <p:cNvPr id="510" name="Google Shape;510;p81"/>
            <p:cNvGrpSpPr/>
            <p:nvPr/>
          </p:nvGrpSpPr>
          <p:grpSpPr>
            <a:xfrm>
              <a:off x="3330873" y="4524423"/>
              <a:ext cx="952026" cy="675722"/>
              <a:chOff x="10505351" y="3922519"/>
              <a:chExt cx="1515000" cy="1045200"/>
            </a:xfrm>
          </p:grpSpPr>
          <p:sp>
            <p:nvSpPr>
              <p:cNvPr id="511" name="Google Shape;511;p81"/>
              <p:cNvSpPr/>
              <p:nvPr/>
            </p:nvSpPr>
            <p:spPr>
              <a:xfrm>
                <a:off x="10505351" y="3922519"/>
                <a:ext cx="1515000" cy="1045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512" name="Google Shape;512;p8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513" name="Google Shape;513;p81"/>
            <p:cNvGrpSpPr/>
            <p:nvPr/>
          </p:nvGrpSpPr>
          <p:grpSpPr>
            <a:xfrm>
              <a:off x="8525606" y="4524485"/>
              <a:ext cx="951615" cy="675695"/>
              <a:chOff x="2059808" y="4123084"/>
              <a:chExt cx="829800" cy="589200"/>
            </a:xfrm>
          </p:grpSpPr>
          <p:sp>
            <p:nvSpPr>
              <p:cNvPr id="514" name="Google Shape;514;p81"/>
              <p:cNvSpPr/>
              <p:nvPr/>
            </p:nvSpPr>
            <p:spPr>
              <a:xfrm>
                <a:off x="2059808"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15" name="Google Shape;515;p8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516" name="Google Shape;516;p81"/>
            <p:cNvGrpSpPr/>
            <p:nvPr/>
          </p:nvGrpSpPr>
          <p:grpSpPr>
            <a:xfrm>
              <a:off x="9826759" y="4526234"/>
              <a:ext cx="951615" cy="676039"/>
              <a:chOff x="1148865" y="4123029"/>
              <a:chExt cx="829800" cy="589500"/>
            </a:xfrm>
          </p:grpSpPr>
          <p:sp>
            <p:nvSpPr>
              <p:cNvPr id="517" name="Google Shape;517;p81"/>
              <p:cNvSpPr/>
              <p:nvPr/>
            </p:nvSpPr>
            <p:spPr>
              <a:xfrm>
                <a:off x="1148865" y="4123029"/>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18" name="Google Shape;518;p8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519" name="Google Shape;519;p81"/>
            <p:cNvGrpSpPr/>
            <p:nvPr/>
          </p:nvGrpSpPr>
          <p:grpSpPr>
            <a:xfrm>
              <a:off x="11088730" y="4526400"/>
              <a:ext cx="951615" cy="675695"/>
              <a:chOff x="237923" y="4123084"/>
              <a:chExt cx="829800" cy="589200"/>
            </a:xfrm>
          </p:grpSpPr>
          <p:sp>
            <p:nvSpPr>
              <p:cNvPr id="520" name="Google Shape;520;p81"/>
              <p:cNvSpPr/>
              <p:nvPr/>
            </p:nvSpPr>
            <p:spPr>
              <a:xfrm>
                <a:off x="237923" y="4123084"/>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1" name="Google Shape;521;p8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522" name="Google Shape;522;p81"/>
            <p:cNvGrpSpPr/>
            <p:nvPr/>
          </p:nvGrpSpPr>
          <p:grpSpPr>
            <a:xfrm>
              <a:off x="7228095" y="4526226"/>
              <a:ext cx="951615" cy="676039"/>
              <a:chOff x="2970750" y="4123012"/>
              <a:chExt cx="829800" cy="589500"/>
            </a:xfrm>
          </p:grpSpPr>
          <p:sp>
            <p:nvSpPr>
              <p:cNvPr id="523" name="Google Shape;523;p81"/>
              <p:cNvSpPr/>
              <p:nvPr/>
            </p:nvSpPr>
            <p:spPr>
              <a:xfrm>
                <a:off x="2970750" y="412301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24" name="Google Shape;524;p8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525" name="Google Shape;525;p81"/>
            <p:cNvGrpSpPr/>
            <p:nvPr/>
          </p:nvGrpSpPr>
          <p:grpSpPr>
            <a:xfrm>
              <a:off x="5945233" y="4526227"/>
              <a:ext cx="951615" cy="676039"/>
              <a:chOff x="3881693" y="4123022"/>
              <a:chExt cx="829800" cy="589500"/>
            </a:xfrm>
          </p:grpSpPr>
          <p:sp>
            <p:nvSpPr>
              <p:cNvPr id="526" name="Google Shape;526;p81"/>
              <p:cNvSpPr/>
              <p:nvPr/>
            </p:nvSpPr>
            <p:spPr>
              <a:xfrm>
                <a:off x="3881693" y="4123022"/>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27" name="Google Shape;527;p8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528" name="Google Shape;528;p81"/>
            <p:cNvGrpSpPr/>
            <p:nvPr/>
          </p:nvGrpSpPr>
          <p:grpSpPr>
            <a:xfrm>
              <a:off x="4622886" y="4526427"/>
              <a:ext cx="951833" cy="675882"/>
              <a:chOff x="4215249" y="3884303"/>
              <a:chExt cx="714000" cy="507000"/>
            </a:xfrm>
          </p:grpSpPr>
          <p:sp>
            <p:nvSpPr>
              <p:cNvPr id="529" name="Google Shape;529;p81"/>
              <p:cNvSpPr/>
              <p:nvPr/>
            </p:nvSpPr>
            <p:spPr>
              <a:xfrm>
                <a:off x="4215249" y="3884303"/>
                <a:ext cx="714000" cy="5070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530" name="Google Shape;530;p8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531" name="Google Shape;531;p81"/>
            <p:cNvGrpSpPr/>
            <p:nvPr/>
          </p:nvGrpSpPr>
          <p:grpSpPr>
            <a:xfrm>
              <a:off x="359550" y="1723100"/>
              <a:ext cx="11501700" cy="4303325"/>
              <a:chOff x="359550" y="1723100"/>
              <a:chExt cx="11501700" cy="4303325"/>
            </a:xfrm>
          </p:grpSpPr>
          <p:cxnSp>
            <p:nvCxnSpPr>
              <p:cNvPr id="532" name="Google Shape;532;p81"/>
              <p:cNvCxnSpPr/>
              <p:nvPr/>
            </p:nvCxnSpPr>
            <p:spPr>
              <a:xfrm>
                <a:off x="2487137" y="3303097"/>
                <a:ext cx="0" cy="2554500"/>
              </a:xfrm>
              <a:prstGeom prst="straightConnector1">
                <a:avLst/>
              </a:prstGeom>
              <a:noFill/>
              <a:ln cap="flat" cmpd="sng" w="15950">
                <a:solidFill>
                  <a:srgbClr val="B49823"/>
                </a:solidFill>
                <a:prstDash val="solid"/>
                <a:round/>
                <a:headEnd len="sm" w="sm" type="none"/>
                <a:tailEnd len="sm" w="sm" type="none"/>
              </a:ln>
            </p:spPr>
          </p:cxnSp>
          <p:cxnSp>
            <p:nvCxnSpPr>
              <p:cNvPr id="533" name="Google Shape;533;p81"/>
              <p:cNvCxnSpPr/>
              <p:nvPr/>
            </p:nvCxnSpPr>
            <p:spPr>
              <a:xfrm>
                <a:off x="666000" y="3297150"/>
                <a:ext cx="10898400" cy="0"/>
              </a:xfrm>
              <a:prstGeom prst="straightConnector1">
                <a:avLst/>
              </a:prstGeom>
              <a:noFill/>
              <a:ln cap="flat" cmpd="sng" w="15950">
                <a:solidFill>
                  <a:srgbClr val="B49823"/>
                </a:solidFill>
                <a:prstDash val="solid"/>
                <a:round/>
                <a:headEnd len="sm" w="sm" type="none"/>
                <a:tailEnd len="sm" w="sm" type="none"/>
              </a:ln>
            </p:spPr>
          </p:cxnSp>
          <p:grpSp>
            <p:nvGrpSpPr>
              <p:cNvPr id="534" name="Google Shape;534;p81"/>
              <p:cNvGrpSpPr/>
              <p:nvPr/>
            </p:nvGrpSpPr>
            <p:grpSpPr>
              <a:xfrm>
                <a:off x="1397752" y="1723100"/>
                <a:ext cx="7177149" cy="974700"/>
                <a:chOff x="1397752" y="1723100"/>
                <a:chExt cx="7177149" cy="974700"/>
              </a:xfrm>
            </p:grpSpPr>
            <p:sp>
              <p:nvSpPr>
                <p:cNvPr id="505" name="Google Shape;505;p81"/>
                <p:cNvSpPr/>
                <p:nvPr/>
              </p:nvSpPr>
              <p:spPr>
                <a:xfrm>
                  <a:off x="4286101" y="1723100"/>
                  <a:ext cx="4288800" cy="9747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700"/>
                    <a:buFont typeface="Roboto"/>
                    <a:buNone/>
                  </a:pPr>
                  <a:r>
                    <a:t/>
                  </a:r>
                  <a:endParaRPr b="0" i="0" sz="700" u="none" cap="none" strike="noStrike">
                    <a:solidFill>
                      <a:srgbClr val="3F3F3F"/>
                    </a:solidFill>
                    <a:latin typeface="Roboto"/>
                    <a:ea typeface="Roboto"/>
                    <a:cs typeface="Roboto"/>
                    <a:sym typeface="Roboto"/>
                  </a:endParaRPr>
                </a:p>
              </p:txBody>
            </p:sp>
            <p:sp>
              <p:nvSpPr>
                <p:cNvPr id="535" name="Google Shape;535;p81"/>
                <p:cNvSpPr txBox="1"/>
                <p:nvPr/>
              </p:nvSpPr>
              <p:spPr>
                <a:xfrm>
                  <a:off x="4356232" y="1794025"/>
                  <a:ext cx="4132200" cy="781200"/>
                </a:xfrm>
                <a:prstGeom prst="rect">
                  <a:avLst/>
                </a:prstGeom>
                <a:noFill/>
                <a:ln cap="flat" cmpd="sng" w="8675">
                  <a:solidFill>
                    <a:srgbClr val="FFFFFF"/>
                  </a:solidFill>
                  <a:prstDash val="solid"/>
                  <a:round/>
                  <a:headEnd len="sm" w="sm" type="none"/>
                  <a:tailEnd len="sm" w="sm" type="none"/>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3F3F3F"/>
                    </a:buClr>
                    <a:buSzPts val="1400"/>
                    <a:buFont typeface="Roboto"/>
                    <a:buNone/>
                  </a:pPr>
                  <a:r>
                    <a:rPr b="1" i="0" lang="en" sz="1800" u="none" cap="none" strike="noStrike">
                      <a:solidFill>
                        <a:srgbClr val="B49823"/>
                      </a:solidFill>
                      <a:latin typeface="Roboto"/>
                      <a:ea typeface="Roboto"/>
                      <a:cs typeface="Roboto"/>
                      <a:sym typeface="Roboto"/>
                    </a:rPr>
                    <a:t>TAC</a:t>
                  </a:r>
                  <a:endParaRPr b="1" i="0" sz="1100" u="none" cap="none" strike="noStrike">
                    <a:solidFill>
                      <a:srgbClr val="B49823"/>
                    </a:solidFill>
                    <a:latin typeface="Arial"/>
                    <a:ea typeface="Arial"/>
                    <a:cs typeface="Arial"/>
                    <a:sym typeface="Arial"/>
                  </a:endParaRPr>
                </a:p>
                <a:p>
                  <a:pPr indent="25400" lvl="0" marL="0" marR="0" rtl="0" algn="ctr">
                    <a:lnSpc>
                      <a:spcPct val="100000"/>
                    </a:lnSpc>
                    <a:spcBef>
                      <a:spcPts val="0"/>
                    </a:spcBef>
                    <a:spcAft>
                      <a:spcPts val="0"/>
                    </a:spcAft>
                    <a:buClr>
                      <a:srgbClr val="3F3F3F"/>
                    </a:buClr>
                    <a:buSzPts val="1400"/>
                    <a:buFont typeface="Roboto"/>
                    <a:buNone/>
                  </a:pPr>
                  <a:r>
                    <a:rPr b="0" i="0" lang="en" sz="1700" u="none" cap="none" strike="noStrike">
                      <a:solidFill>
                        <a:srgbClr val="3F3F3F"/>
                      </a:solidFill>
                      <a:latin typeface="Roboto"/>
                      <a:ea typeface="Roboto"/>
                      <a:cs typeface="Roboto"/>
                      <a:sym typeface="Roboto"/>
                    </a:rPr>
                    <a:t>Technical Advisory Council</a:t>
                  </a:r>
                  <a:endParaRPr b="0" i="0" sz="900" u="none" cap="none" strike="noStrike">
                    <a:solidFill>
                      <a:srgbClr val="000000"/>
                    </a:solidFill>
                    <a:latin typeface="Arial"/>
                    <a:ea typeface="Arial"/>
                    <a:cs typeface="Arial"/>
                    <a:sym typeface="Arial"/>
                  </a:endParaRPr>
                </a:p>
              </p:txBody>
            </p:sp>
            <p:grpSp>
              <p:nvGrpSpPr>
                <p:cNvPr id="536" name="Google Shape;536;p81"/>
                <p:cNvGrpSpPr/>
                <p:nvPr/>
              </p:nvGrpSpPr>
              <p:grpSpPr>
                <a:xfrm>
                  <a:off x="1397752" y="1910838"/>
                  <a:ext cx="2625224" cy="599075"/>
                  <a:chOff x="-1" y="-1"/>
                  <a:chExt cx="2980500" cy="662400"/>
                </a:xfrm>
              </p:grpSpPr>
              <p:sp>
                <p:nvSpPr>
                  <p:cNvPr id="537" name="Google Shape;537;p81"/>
                  <p:cNvSpPr/>
                  <p:nvPr/>
                </p:nvSpPr>
                <p:spPr>
                  <a:xfrm>
                    <a:off x="-1" y="-1"/>
                    <a:ext cx="2980500" cy="662400"/>
                  </a:xfrm>
                  <a:prstGeom prst="rect">
                    <a:avLst/>
                  </a:prstGeom>
                  <a:solidFill>
                    <a:srgbClr val="FFFFFF"/>
                  </a:solidFill>
                  <a:ln cap="flat" cmpd="sng" w="28575">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700"/>
                      <a:buFont typeface="Roboto"/>
                      <a:buNone/>
                    </a:pPr>
                    <a:r>
                      <a:t/>
                    </a:r>
                    <a:endParaRPr b="0" i="0" sz="700" u="none" cap="none" strike="noStrike">
                      <a:solidFill>
                        <a:srgbClr val="7F7F7F"/>
                      </a:solidFill>
                      <a:latin typeface="Roboto"/>
                      <a:ea typeface="Roboto"/>
                      <a:cs typeface="Roboto"/>
                      <a:sym typeface="Roboto"/>
                    </a:endParaRPr>
                  </a:p>
                </p:txBody>
              </p:sp>
              <p:sp>
                <p:nvSpPr>
                  <p:cNvPr id="538" name="Google Shape;538;p81"/>
                  <p:cNvSpPr txBox="1"/>
                  <p:nvPr/>
                </p:nvSpPr>
                <p:spPr>
                  <a:xfrm>
                    <a:off x="166919" y="132346"/>
                    <a:ext cx="2676600" cy="364500"/>
                  </a:xfrm>
                  <a:prstGeom prst="rect">
                    <a:avLst/>
                  </a:prstGeom>
                  <a:solidFill>
                    <a:srgbClr val="FFFFFF"/>
                  </a:solidFill>
                  <a:ln>
                    <a:noFill/>
                  </a:ln>
                </p:spPr>
                <p:txBody>
                  <a:bodyPr anchorCtr="0" anchor="t" bIns="23350" lIns="23350" spcFirstLastPara="1" rIns="23350" wrap="square" tIns="23350">
                    <a:spAutoFit/>
                  </a:bodyPr>
                  <a:lstStyle/>
                  <a:p>
                    <a:pPr indent="25400" lvl="0" marL="0" marR="0" rtl="0" algn="ctr">
                      <a:lnSpc>
                        <a:spcPct val="100000"/>
                      </a:lnSpc>
                      <a:spcBef>
                        <a:spcPts val="0"/>
                      </a:spcBef>
                      <a:spcAft>
                        <a:spcPts val="0"/>
                      </a:spcAft>
                      <a:buClr>
                        <a:srgbClr val="7F7F7F"/>
                      </a:buClr>
                      <a:buSzPts val="1000"/>
                      <a:buFont typeface="Roboto"/>
                      <a:buNone/>
                    </a:pPr>
                    <a:r>
                      <a:rPr b="0" i="0" lang="en" sz="1300" u="none" cap="none" strike="noStrike">
                        <a:solidFill>
                          <a:srgbClr val="B49823"/>
                        </a:solidFill>
                        <a:latin typeface="Roboto"/>
                        <a:ea typeface="Roboto"/>
                        <a:cs typeface="Roboto"/>
                        <a:sym typeface="Roboto"/>
                      </a:rPr>
                      <a:t>Governing Board</a:t>
                    </a:r>
                    <a:endParaRPr b="0" i="0" sz="1000" u="none" cap="none" strike="noStrike">
                      <a:solidFill>
                        <a:srgbClr val="B49823"/>
                      </a:solidFill>
                      <a:latin typeface="Arial"/>
                      <a:ea typeface="Arial"/>
                      <a:cs typeface="Arial"/>
                      <a:sym typeface="Arial"/>
                    </a:endParaRPr>
                  </a:p>
                </p:txBody>
              </p:sp>
            </p:grpSp>
          </p:grpSp>
          <p:sp>
            <p:nvSpPr>
              <p:cNvPr id="539" name="Google Shape;539;p81"/>
              <p:cNvSpPr txBox="1"/>
              <p:nvPr/>
            </p:nvSpPr>
            <p:spPr>
              <a:xfrm>
                <a:off x="359550" y="5599525"/>
                <a:ext cx="11501700" cy="426900"/>
              </a:xfrm>
              <a:prstGeom prst="rect">
                <a:avLst/>
              </a:prstGeom>
              <a:solidFill>
                <a:srgbClr val="B49823"/>
              </a:solidFill>
              <a:ln cap="flat" cmpd="sng" w="8675">
                <a:solidFill>
                  <a:srgbClr val="FFFFFF"/>
                </a:solidFill>
                <a:prstDash val="solid"/>
                <a:round/>
                <a:headEnd len="sm" w="sm" type="none"/>
                <a:tailEnd len="sm" w="sm" type="none"/>
              </a:ln>
            </p:spPr>
            <p:txBody>
              <a:bodyPr anchorCtr="0" anchor="t" bIns="23350" lIns="23350" spcFirstLastPara="1" rIns="23350" wrap="square" tIns="23350">
                <a:noAutofit/>
              </a:bodyPr>
              <a:lstStyle/>
              <a:p>
                <a:pPr indent="25400" lvl="0" marL="0" marR="0" rtl="0" algn="ctr">
                  <a:lnSpc>
                    <a:spcPct val="100000"/>
                  </a:lnSpc>
                  <a:spcBef>
                    <a:spcPts val="0"/>
                  </a:spcBef>
                  <a:spcAft>
                    <a:spcPts val="0"/>
                  </a:spcAft>
                  <a:buClr>
                    <a:srgbClr val="FFFFFF"/>
                  </a:buClr>
                  <a:buSzPts val="1300"/>
                  <a:buFont typeface="Roboto"/>
                  <a:buNone/>
                </a:pPr>
                <a:r>
                  <a:t/>
                </a:r>
                <a:endParaRPr b="0" i="0" sz="700" u="none" cap="none" strike="noStrike">
                  <a:solidFill>
                    <a:srgbClr val="000000"/>
                  </a:solidFill>
                  <a:latin typeface="Arial"/>
                  <a:ea typeface="Arial"/>
                  <a:cs typeface="Arial"/>
                  <a:sym typeface="Arial"/>
                </a:endParaRPr>
              </a:p>
            </p:txBody>
          </p:sp>
          <p:grpSp>
            <p:nvGrpSpPr>
              <p:cNvPr id="540" name="Google Shape;540;p81"/>
              <p:cNvGrpSpPr/>
              <p:nvPr/>
            </p:nvGrpSpPr>
            <p:grpSpPr>
              <a:xfrm>
                <a:off x="2046231" y="4524491"/>
                <a:ext cx="883151" cy="675695"/>
                <a:chOff x="6614480" y="4123139"/>
                <a:chExt cx="770100" cy="589200"/>
              </a:xfrm>
            </p:grpSpPr>
            <p:sp>
              <p:nvSpPr>
                <p:cNvPr id="541" name="Google Shape;541;p81"/>
                <p:cNvSpPr/>
                <p:nvPr/>
              </p:nvSpPr>
              <p:spPr>
                <a:xfrm>
                  <a:off x="6614480" y="41231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542" name="Google Shape;542;p8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543" name="Google Shape;543;p81"/>
            <p:cNvGrpSpPr/>
            <p:nvPr/>
          </p:nvGrpSpPr>
          <p:grpSpPr>
            <a:xfrm>
              <a:off x="9178454" y="3562560"/>
              <a:ext cx="951615" cy="676039"/>
              <a:chOff x="10218882" y="4144867"/>
              <a:chExt cx="829800" cy="589500"/>
            </a:xfrm>
          </p:grpSpPr>
          <p:sp>
            <p:nvSpPr>
              <p:cNvPr id="544" name="Google Shape;544;p81"/>
              <p:cNvSpPr/>
              <p:nvPr/>
            </p:nvSpPr>
            <p:spPr>
              <a:xfrm>
                <a:off x="10218882" y="4144867"/>
                <a:ext cx="829800" cy="5895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545" name="Google Shape;545;p81"/>
              <p:cNvPicPr preferRelativeResize="0"/>
              <p:nvPr/>
            </p:nvPicPr>
            <p:blipFill rotWithShape="1">
              <a:blip r:embed="rId12">
                <a:alphaModFix/>
              </a:blip>
              <a:srcRect b="12587" l="0" r="0" t="0"/>
              <a:stretch/>
            </p:blipFill>
            <p:spPr>
              <a:xfrm>
                <a:off x="10402843" y="4229609"/>
                <a:ext cx="458900" cy="392325"/>
              </a:xfrm>
              <a:prstGeom prst="rect">
                <a:avLst/>
              </a:prstGeom>
              <a:noFill/>
              <a:ln>
                <a:noFill/>
              </a:ln>
            </p:spPr>
          </p:pic>
        </p:grpSp>
        <p:grpSp>
          <p:nvGrpSpPr>
            <p:cNvPr id="546" name="Google Shape;546;p81"/>
            <p:cNvGrpSpPr/>
            <p:nvPr/>
          </p:nvGrpSpPr>
          <p:grpSpPr>
            <a:xfrm>
              <a:off x="7870484" y="3562732"/>
              <a:ext cx="951615" cy="675695"/>
              <a:chOff x="220316" y="4242138"/>
              <a:chExt cx="829800" cy="589200"/>
            </a:xfrm>
          </p:grpSpPr>
          <p:sp>
            <p:nvSpPr>
              <p:cNvPr id="547" name="Google Shape;547;p81"/>
              <p:cNvSpPr/>
              <p:nvPr/>
            </p:nvSpPr>
            <p:spPr>
              <a:xfrm>
                <a:off x="220316" y="4242138"/>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48" name="Google Shape;548;p8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549" name="Google Shape;549;p81"/>
            <p:cNvGrpSpPr/>
            <p:nvPr/>
          </p:nvGrpSpPr>
          <p:grpSpPr>
            <a:xfrm>
              <a:off x="10474724" y="3562728"/>
              <a:ext cx="951615" cy="675695"/>
              <a:chOff x="11129824" y="4144922"/>
              <a:chExt cx="829800" cy="589200"/>
            </a:xfrm>
          </p:grpSpPr>
          <p:sp>
            <p:nvSpPr>
              <p:cNvPr id="550" name="Google Shape;550;p81"/>
              <p:cNvSpPr/>
              <p:nvPr/>
            </p:nvSpPr>
            <p:spPr>
              <a:xfrm>
                <a:off x="11129824" y="4144922"/>
                <a:ext cx="8298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1" name="Google Shape;551;p8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552" name="Google Shape;552;p81"/>
            <p:cNvGrpSpPr/>
            <p:nvPr/>
          </p:nvGrpSpPr>
          <p:grpSpPr>
            <a:xfrm>
              <a:off x="6624116" y="3562475"/>
              <a:ext cx="883045" cy="676282"/>
              <a:chOff x="9635938" y="3897695"/>
              <a:chExt cx="662400" cy="507300"/>
            </a:xfrm>
          </p:grpSpPr>
          <p:sp>
            <p:nvSpPr>
              <p:cNvPr id="553" name="Google Shape;553;p81"/>
              <p:cNvSpPr/>
              <p:nvPr/>
            </p:nvSpPr>
            <p:spPr>
              <a:xfrm>
                <a:off x="9635938" y="3897695"/>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4" name="Google Shape;554;p8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555" name="Google Shape;555;p81"/>
            <p:cNvGrpSpPr/>
            <p:nvPr/>
          </p:nvGrpSpPr>
          <p:grpSpPr>
            <a:xfrm>
              <a:off x="5335804" y="3562483"/>
              <a:ext cx="883045" cy="676282"/>
              <a:chOff x="10385705" y="3900703"/>
              <a:chExt cx="662400" cy="507300"/>
            </a:xfrm>
          </p:grpSpPr>
          <p:sp>
            <p:nvSpPr>
              <p:cNvPr id="556" name="Google Shape;556;p81"/>
              <p:cNvSpPr/>
              <p:nvPr/>
            </p:nvSpPr>
            <p:spPr>
              <a:xfrm>
                <a:off x="10385705" y="3900703"/>
                <a:ext cx="662400" cy="5073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557" name="Google Shape;557;p8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2700">
                <a:solidFill>
                  <a:srgbClr val="FFFFFF"/>
                </a:solidFill>
                <a:prstDash val="solid"/>
                <a:round/>
                <a:headEnd len="sm" w="sm" type="none"/>
                <a:tailEnd len="sm" w="sm" type="none"/>
              </a:ln>
            </p:spPr>
          </p:pic>
        </p:grpSp>
        <p:sp>
          <p:nvSpPr>
            <p:cNvPr id="558" name="Google Shape;558;p81"/>
            <p:cNvSpPr/>
            <p:nvPr/>
          </p:nvSpPr>
          <p:spPr>
            <a:xfrm>
              <a:off x="4027235" y="3562483"/>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59" name="Google Shape;559;p81"/>
            <p:cNvGrpSpPr/>
            <p:nvPr/>
          </p:nvGrpSpPr>
          <p:grpSpPr>
            <a:xfrm>
              <a:off x="1429877" y="3562941"/>
              <a:ext cx="883024" cy="676247"/>
              <a:chOff x="388508" y="3509796"/>
              <a:chExt cx="957000" cy="732900"/>
            </a:xfrm>
          </p:grpSpPr>
          <p:sp>
            <p:nvSpPr>
              <p:cNvPr id="560" name="Google Shape;56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61" name="Google Shape;56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RMTC</a:t>
                </a:r>
                <a:endParaRPr sz="1100"/>
              </a:p>
            </p:txBody>
          </p:sp>
        </p:grpSp>
        <p:sp>
          <p:nvSpPr>
            <p:cNvPr id="562" name="Google Shape;562;p81"/>
            <p:cNvSpPr txBox="1"/>
            <p:nvPr/>
          </p:nvSpPr>
          <p:spPr>
            <a:xfrm>
              <a:off x="4247450" y="5570594"/>
              <a:ext cx="4488600" cy="451500"/>
            </a:xfrm>
            <a:prstGeom prst="rect">
              <a:avLst/>
            </a:prstGeom>
            <a:noFill/>
            <a:ln>
              <a:noFill/>
            </a:ln>
          </p:spPr>
          <p:txBody>
            <a:bodyPr anchorCtr="0" anchor="t" bIns="68575" lIns="68575" spcFirstLastPara="1" rIns="68575" wrap="square" tIns="68575">
              <a:spAutoFit/>
            </a:bodyPr>
            <a:lstStyle/>
            <a:p>
              <a:pPr indent="25400" lvl="0" marL="0" rtl="0" algn="ctr">
                <a:spcBef>
                  <a:spcPts val="0"/>
                </a:spcBef>
                <a:spcAft>
                  <a:spcPts val="0"/>
                </a:spcAft>
                <a:buNone/>
              </a:pPr>
              <a:r>
                <a:rPr lang="en" sz="1300">
                  <a:solidFill>
                    <a:srgbClr val="FFFFFF"/>
                  </a:solidFill>
                  <a:latin typeface="Roboto"/>
                  <a:ea typeface="Roboto"/>
                  <a:cs typeface="Roboto"/>
                  <a:sym typeface="Roboto"/>
                </a:rPr>
                <a:t>Continuous Integration platform</a:t>
              </a:r>
              <a:endParaRPr sz="700">
                <a:solidFill>
                  <a:srgbClr val="000000"/>
                </a:solidFill>
              </a:endParaRPr>
            </a:p>
          </p:txBody>
        </p:sp>
        <p:cxnSp>
          <p:nvCxnSpPr>
            <p:cNvPr id="563" name="Google Shape;563;p81"/>
            <p:cNvCxnSpPr/>
            <p:nvPr/>
          </p:nvCxnSpPr>
          <p:spPr>
            <a:xfrm>
              <a:off x="1279625" y="3305412"/>
              <a:ext cx="0" cy="2583300"/>
            </a:xfrm>
            <a:prstGeom prst="straightConnector1">
              <a:avLst/>
            </a:prstGeom>
            <a:noFill/>
            <a:ln cap="flat" cmpd="sng" w="15950">
              <a:solidFill>
                <a:srgbClr val="B49823"/>
              </a:solidFill>
              <a:prstDash val="solid"/>
              <a:round/>
              <a:headEnd len="sm" w="sm" type="none"/>
              <a:tailEnd len="sm" w="sm" type="none"/>
            </a:ln>
          </p:spPr>
        </p:cxnSp>
        <p:cxnSp>
          <p:nvCxnSpPr>
            <p:cNvPr id="564" name="Google Shape;564;p81"/>
            <p:cNvCxnSpPr/>
            <p:nvPr/>
          </p:nvCxnSpPr>
          <p:spPr>
            <a:xfrm>
              <a:off x="666925" y="3282637"/>
              <a:ext cx="0" cy="2583300"/>
            </a:xfrm>
            <a:prstGeom prst="straightConnector1">
              <a:avLst/>
            </a:prstGeom>
            <a:noFill/>
            <a:ln cap="flat" cmpd="sng" w="15950">
              <a:solidFill>
                <a:srgbClr val="B49823"/>
              </a:solidFill>
              <a:prstDash val="solid"/>
              <a:round/>
              <a:headEnd len="sm" w="sm" type="none"/>
              <a:tailEnd len="sm" w="sm" type="none"/>
            </a:ln>
          </p:spPr>
        </p:cxnSp>
        <p:sp>
          <p:nvSpPr>
            <p:cNvPr id="565" name="Google Shape;565;p81"/>
            <p:cNvSpPr/>
            <p:nvPr/>
          </p:nvSpPr>
          <p:spPr>
            <a:xfrm>
              <a:off x="229621" y="3562941"/>
              <a:ext cx="882900" cy="676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566" name="Google Shape;566;p81"/>
            <p:cNvGrpSpPr/>
            <p:nvPr/>
          </p:nvGrpSpPr>
          <p:grpSpPr>
            <a:xfrm>
              <a:off x="827580" y="4526589"/>
              <a:ext cx="883151" cy="675695"/>
              <a:chOff x="11032282" y="4199339"/>
              <a:chExt cx="770100" cy="589200"/>
            </a:xfrm>
          </p:grpSpPr>
          <p:sp>
            <p:nvSpPr>
              <p:cNvPr id="567" name="Google Shape;567;p81"/>
              <p:cNvSpPr/>
              <p:nvPr/>
            </p:nvSpPr>
            <p:spPr>
              <a:xfrm>
                <a:off x="11032282" y="4199339"/>
                <a:ext cx="770100" cy="5892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568" name="Google Shape;568;p8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569" name="Google Shape;569;p81"/>
            <p:cNvGrpSpPr/>
            <p:nvPr/>
          </p:nvGrpSpPr>
          <p:grpSpPr>
            <a:xfrm>
              <a:off x="2712577" y="3562941"/>
              <a:ext cx="883024" cy="676247"/>
              <a:chOff x="388508" y="3509796"/>
              <a:chExt cx="957000" cy="732900"/>
            </a:xfrm>
          </p:grpSpPr>
          <p:sp>
            <p:nvSpPr>
              <p:cNvPr id="570" name="Google Shape;570;p81"/>
              <p:cNvSpPr/>
              <p:nvPr/>
            </p:nvSpPr>
            <p:spPr>
              <a:xfrm>
                <a:off x="388508" y="3509796"/>
                <a:ext cx="957000" cy="732900"/>
              </a:xfrm>
              <a:prstGeom prst="rect">
                <a:avLst/>
              </a:prstGeom>
              <a:solidFill>
                <a:srgbClr val="FFFFFF"/>
              </a:solidFill>
              <a:ln cap="flat" cmpd="sng" w="33875">
                <a:solidFill>
                  <a:srgbClr val="B49823"/>
                </a:solidFill>
                <a:prstDash val="solid"/>
                <a:round/>
                <a:headEnd len="sm" w="sm" type="none"/>
                <a:tailEnd len="sm" w="sm" type="none"/>
              </a:ln>
              <a:effectLst>
                <a:outerShdw blurRad="76186" rotWithShape="0" algn="bl" dir="5400000" dist="25395">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sp>
            <p:nvSpPr>
              <p:cNvPr id="571" name="Google Shape;571;p81"/>
              <p:cNvSpPr txBox="1"/>
              <p:nvPr/>
            </p:nvSpPr>
            <p:spPr>
              <a:xfrm>
                <a:off x="472075" y="3660294"/>
                <a:ext cx="809100" cy="429300"/>
              </a:xfrm>
              <a:prstGeom prst="rect">
                <a:avLst/>
              </a:prstGeom>
              <a:noFill/>
              <a:ln>
                <a:noFill/>
              </a:ln>
            </p:spPr>
            <p:txBody>
              <a:bodyPr anchorCtr="0" anchor="t" bIns="63275" lIns="63275" spcFirstLastPara="1" rIns="63275" wrap="square" tIns="63275">
                <a:spAutoFit/>
              </a:bodyPr>
              <a:lstStyle/>
              <a:p>
                <a:pPr indent="0" lvl="0" marL="0" rtl="0" algn="ctr">
                  <a:spcBef>
                    <a:spcPts val="0"/>
                  </a:spcBef>
                  <a:spcAft>
                    <a:spcPts val="0"/>
                  </a:spcAft>
                  <a:buNone/>
                </a:pPr>
                <a:r>
                  <a:rPr lang="en" sz="1100"/>
                  <a:t>DNA</a:t>
                </a:r>
                <a:endParaRPr sz="1100"/>
              </a:p>
            </p:txBody>
          </p:sp>
        </p:grpSp>
        <p:pic>
          <p:nvPicPr>
            <p:cNvPr id="572" name="Google Shape;572;p81" title="IMG_8648.jpeg"/>
            <p:cNvPicPr preferRelativeResize="0"/>
            <p:nvPr/>
          </p:nvPicPr>
          <p:blipFill rotWithShape="1">
            <a:blip r:embed="rId18">
              <a:alphaModFix/>
            </a:blip>
            <a:srcRect b="20463" l="16833" r="15534" t="11527"/>
            <a:stretch/>
          </p:blipFill>
          <p:spPr>
            <a:xfrm>
              <a:off x="269900" y="3726653"/>
              <a:ext cx="809824" cy="320872"/>
            </a:xfrm>
            <a:prstGeom prst="rect">
              <a:avLst/>
            </a:prstGeom>
            <a:noFill/>
            <a:ln>
              <a:noFill/>
            </a:ln>
          </p:spPr>
        </p:pic>
        <p:pic>
          <p:nvPicPr>
            <p:cNvPr id="573" name="Google Shape;573;p81" title="openapv-horizontal-black.png"/>
            <p:cNvPicPr preferRelativeResize="0"/>
            <p:nvPr/>
          </p:nvPicPr>
          <p:blipFill>
            <a:blip r:embed="rId19">
              <a:alphaModFix/>
            </a:blip>
            <a:stretch>
              <a:fillRect/>
            </a:stretch>
          </p:blipFill>
          <p:spPr>
            <a:xfrm>
              <a:off x="4077050" y="3791640"/>
              <a:ext cx="791752" cy="23931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79" name="Google Shape;579;p82"/>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80" name="Google Shape;580;p82"/>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sp>
        <p:nvSpPr>
          <p:cNvPr id="581" name="Google Shape;581;p82"/>
          <p:cNvSpPr txBox="1"/>
          <p:nvPr/>
        </p:nvSpPr>
        <p:spPr>
          <a:xfrm>
            <a:off x="628650" y="1009388"/>
            <a:ext cx="7886700" cy="727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None/>
            </a:pPr>
            <a:r>
              <a:rPr lang="en" sz="3600">
                <a:solidFill>
                  <a:srgbClr val="000000"/>
                </a:solidFill>
                <a:latin typeface="Roboto Light"/>
                <a:ea typeface="Roboto Light"/>
                <a:cs typeface="Roboto Light"/>
                <a:sym typeface="Roboto Light"/>
              </a:rPr>
              <a:t>Machine Learning Working Group</a:t>
            </a:r>
            <a:endParaRPr sz="3600">
              <a:solidFill>
                <a:srgbClr val="000000"/>
              </a:solidFill>
              <a:latin typeface="Roboto Light"/>
              <a:ea typeface="Roboto Light"/>
              <a:cs typeface="Roboto Light"/>
              <a:sym typeface="Roboto Light"/>
            </a:endParaRPr>
          </a:p>
          <a:p>
            <a:pPr indent="0" lvl="0" marL="0" rtl="0" algn="l">
              <a:lnSpc>
                <a:spcPct val="90000"/>
              </a:lnSpc>
              <a:spcBef>
                <a:spcPts val="800"/>
              </a:spcBef>
              <a:spcAft>
                <a:spcPts val="0"/>
              </a:spcAft>
              <a:buNone/>
            </a:pPr>
            <a:r>
              <a:t/>
            </a:r>
            <a:endParaRPr sz="1700">
              <a:solidFill>
                <a:srgbClr val="000000"/>
              </a:solidFill>
              <a:latin typeface="Roboto Light"/>
              <a:ea typeface="Roboto Light"/>
              <a:cs typeface="Roboto Light"/>
              <a:sym typeface="Roboto Light"/>
            </a:endParaRPr>
          </a:p>
        </p:txBody>
      </p:sp>
      <p:sp>
        <p:nvSpPr>
          <p:cNvPr id="582" name="Google Shape;582;p82"/>
          <p:cNvSpPr txBox="1"/>
          <p:nvPr/>
        </p:nvSpPr>
        <p:spPr>
          <a:xfrm>
            <a:off x="1233225" y="1544494"/>
            <a:ext cx="6677700" cy="685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Clr>
                <a:srgbClr val="000000"/>
              </a:buClr>
              <a:buSzPts val="800"/>
              <a:buFont typeface="Arial"/>
              <a:buNone/>
            </a:pPr>
            <a:r>
              <a:rPr lang="en" sz="1700">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lang="en" sz="1700" u="sng">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sz="1100"/>
          </a:p>
        </p:txBody>
      </p:sp>
      <p:sp>
        <p:nvSpPr>
          <p:cNvPr id="583" name="Google Shape;583;p82"/>
          <p:cNvSpPr txBox="1"/>
          <p:nvPr/>
        </p:nvSpPr>
        <p:spPr>
          <a:xfrm>
            <a:off x="4542263"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Rongotai Model Train Club (RMTC) </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sz="1500">
              <a:latin typeface="Roboto Light"/>
              <a:ea typeface="Roboto Light"/>
              <a:cs typeface="Roboto Light"/>
              <a:sym typeface="Roboto Light"/>
            </a:endParaRPr>
          </a:p>
        </p:txBody>
      </p:sp>
      <p:sp>
        <p:nvSpPr>
          <p:cNvPr id="584" name="Google Shape;584;p82"/>
          <p:cNvSpPr txBox="1"/>
          <p:nvPr/>
        </p:nvSpPr>
        <p:spPr>
          <a:xfrm>
            <a:off x="385688" y="2916563"/>
            <a:ext cx="4295400" cy="1706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u="sng">
                <a:latin typeface="Roboto Light"/>
                <a:ea typeface="Roboto Light"/>
                <a:cs typeface="Roboto Light"/>
                <a:sym typeface="Roboto Light"/>
              </a:rPr>
              <a:t>Dailies Notes Assistant (DNA)</a:t>
            </a:r>
            <a:endParaRPr sz="2100" u="sng">
              <a:latin typeface="Roboto Light"/>
              <a:ea typeface="Roboto Light"/>
              <a:cs typeface="Roboto Light"/>
              <a:sym typeface="Roboto Light"/>
            </a:endParaRPr>
          </a:p>
          <a:p>
            <a:pPr indent="0" lvl="0" marL="0" rtl="0" algn="l">
              <a:spcBef>
                <a:spcPts val="800"/>
              </a:spcBef>
              <a:spcAft>
                <a:spcPts val="0"/>
              </a:spcAft>
              <a:buNone/>
            </a:pPr>
            <a:r>
              <a:rPr lang="en" sz="1500">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sz="15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1115531" y="273844"/>
            <a:ext cx="6912600" cy="462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133333"/>
              <a:buFont typeface="Arial"/>
              <a:buNone/>
            </a:pPr>
            <a:r>
              <a:rPr lang="en"/>
              <a:t>Working Groups</a:t>
            </a:r>
            <a:endParaRPr/>
          </a:p>
        </p:txBody>
      </p:sp>
      <p:sp>
        <p:nvSpPr>
          <p:cNvPr id="590" name="Google Shape;590;p83"/>
          <p:cNvSpPr txBox="1"/>
          <p:nvPr/>
        </p:nvSpPr>
        <p:spPr>
          <a:xfrm>
            <a:off x="539494" y="215419"/>
            <a:ext cx="6507000" cy="462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2700">
              <a:solidFill>
                <a:srgbClr val="FFFFFF"/>
              </a:solidFill>
            </a:endParaRPr>
          </a:p>
        </p:txBody>
      </p:sp>
      <p:sp>
        <p:nvSpPr>
          <p:cNvPr id="591" name="Google Shape;591;p83"/>
          <p:cNvSpPr/>
          <p:nvPr/>
        </p:nvSpPr>
        <p:spPr>
          <a:xfrm>
            <a:off x="2763217" y="1012110"/>
            <a:ext cx="564000" cy="132000"/>
          </a:xfrm>
          <a:prstGeom prst="rect">
            <a:avLst/>
          </a:prstGeom>
          <a:solidFill>
            <a:srgbClr val="FFFFFF"/>
          </a:solidFill>
          <a:ln cap="flat" cmpd="sng" w="10025">
            <a:solidFill>
              <a:srgbClr val="FFFFFF"/>
            </a:solidFill>
            <a:prstDash val="solid"/>
            <a:round/>
            <a:headEnd len="sm" w="sm" type="none"/>
            <a:tailEnd len="sm" w="sm" type="none"/>
          </a:ln>
        </p:spPr>
        <p:txBody>
          <a:bodyPr anchorCtr="0" anchor="ctr" bIns="96050" lIns="96050" spcFirstLastPara="1" rIns="96050" wrap="square" tIns="96050">
            <a:noAutofit/>
          </a:bodyPr>
          <a:lstStyle/>
          <a:p>
            <a:pPr indent="0" lvl="0" marL="0" rtl="0" algn="ctr">
              <a:spcBef>
                <a:spcPts val="0"/>
              </a:spcBef>
              <a:spcAft>
                <a:spcPts val="0"/>
              </a:spcAft>
              <a:buNone/>
            </a:pPr>
            <a:r>
              <a:t/>
            </a:r>
            <a:endParaRPr sz="1500"/>
          </a:p>
        </p:txBody>
      </p:sp>
      <p:pic>
        <p:nvPicPr>
          <p:cNvPr id="592" name="Google Shape;592;p83" title="aswf-diversity-inclusion-wg-horizontal-color.png"/>
          <p:cNvPicPr preferRelativeResize="0"/>
          <p:nvPr/>
        </p:nvPicPr>
        <p:blipFill>
          <a:blip r:embed="rId3">
            <a:alphaModFix/>
          </a:blip>
          <a:stretch>
            <a:fillRect/>
          </a:stretch>
        </p:blipFill>
        <p:spPr>
          <a:xfrm>
            <a:off x="4649972" y="1430916"/>
            <a:ext cx="4251735" cy="905256"/>
          </a:xfrm>
          <a:prstGeom prst="rect">
            <a:avLst/>
          </a:prstGeom>
          <a:noFill/>
          <a:ln>
            <a:noFill/>
          </a:ln>
        </p:spPr>
      </p:pic>
      <p:pic>
        <p:nvPicPr>
          <p:cNvPr id="593" name="Google Shape;593;p83" title="aswf-zero-trust-wg-horizontal-color.png"/>
          <p:cNvPicPr preferRelativeResize="0"/>
          <p:nvPr/>
        </p:nvPicPr>
        <p:blipFill>
          <a:blip r:embed="rId4">
            <a:alphaModFix/>
          </a:blip>
          <a:stretch>
            <a:fillRect/>
          </a:stretch>
        </p:blipFill>
        <p:spPr>
          <a:xfrm>
            <a:off x="4968750" y="3430941"/>
            <a:ext cx="3614165" cy="901859"/>
          </a:xfrm>
          <a:prstGeom prst="rect">
            <a:avLst/>
          </a:prstGeom>
          <a:noFill/>
          <a:ln>
            <a:noFill/>
          </a:ln>
        </p:spPr>
      </p:pic>
      <p:pic>
        <p:nvPicPr>
          <p:cNvPr id="594" name="Google Shape;594;p83" title="aswf-usd-wg-horizontal-color.png"/>
          <p:cNvPicPr preferRelativeResize="0"/>
          <p:nvPr/>
        </p:nvPicPr>
        <p:blipFill>
          <a:blip r:embed="rId5">
            <a:alphaModFix/>
          </a:blip>
          <a:stretch>
            <a:fillRect/>
          </a:stretch>
        </p:blipFill>
        <p:spPr>
          <a:xfrm>
            <a:off x="705394" y="3436109"/>
            <a:ext cx="2184273" cy="891540"/>
          </a:xfrm>
          <a:prstGeom prst="rect">
            <a:avLst/>
          </a:prstGeom>
          <a:noFill/>
          <a:ln>
            <a:noFill/>
          </a:ln>
        </p:spPr>
      </p:pic>
      <p:pic>
        <p:nvPicPr>
          <p:cNvPr id="595" name="Google Shape;595;p83" title="aswf-continuous-integration-wg-horizontal-color.png"/>
          <p:cNvPicPr preferRelativeResize="0"/>
          <p:nvPr/>
        </p:nvPicPr>
        <p:blipFill>
          <a:blip r:embed="rId6">
            <a:alphaModFix/>
          </a:blip>
          <a:stretch>
            <a:fillRect/>
          </a:stretch>
        </p:blipFill>
        <p:spPr>
          <a:xfrm>
            <a:off x="226688" y="1420072"/>
            <a:ext cx="3595075" cy="89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